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5"/>
  </p:notesMasterIdLst>
  <p:sldIdLst>
    <p:sldId id="256" r:id="rId3"/>
    <p:sldId id="257" r:id="rId4"/>
    <p:sldId id="258" r:id="rId5"/>
    <p:sldId id="259" r:id="rId6"/>
    <p:sldId id="269" r:id="rId7"/>
    <p:sldId id="260" r:id="rId8"/>
    <p:sldId id="266" r:id="rId9"/>
    <p:sldId id="261" r:id="rId10"/>
    <p:sldId id="262" r:id="rId11"/>
    <p:sldId id="263" r:id="rId12"/>
    <p:sldId id="279" r:id="rId13"/>
    <p:sldId id="265" r:id="rId14"/>
    <p:sldId id="270" r:id="rId15"/>
    <p:sldId id="271" r:id="rId16"/>
    <p:sldId id="272" r:id="rId17"/>
    <p:sldId id="273" r:id="rId18"/>
    <p:sldId id="274" r:id="rId19"/>
    <p:sldId id="277" r:id="rId20"/>
    <p:sldId id="275" r:id="rId21"/>
    <p:sldId id="278" r:id="rId22"/>
    <p:sldId id="280" r:id="rId23"/>
    <p:sldId id="281" r:id="rId24"/>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45" d="100"/>
          <a:sy n="45" d="100"/>
        </p:scale>
        <p:origin x="-8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1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sp>
        <p:nvSpPr>
          <p:cNvPr id="99" name="Google Shape;99;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01" name="Google Shape;101;p15"/>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5"/>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5"/>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3" name="Google Shape;113;p1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9" name="Google Shape;119;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0" name="Google Shape;120;p1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6" name="Google Shape;126;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7" name="Google Shape;127;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8" name="Google Shape;128;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9" name="Google Shape;129;p1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2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40" name="Google Shape;140;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1" name="Google Shape;141;p2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7" name="Google Shape;147;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8" name="Google Shape;148;p2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2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4" name="Google Shape;154;p2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0" name="Google Shape;160;p2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92" name="Google Shape;92;p13"/>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7aUjw5sRzBU&amp;list=RDCMUC8gnlsed8PJ1nwURyacjzzA&amp;start_radio=1&amp;t=0&amp;t=0" TargetMode="External"/><Relationship Id="rId2" Type="http://schemas.openxmlformats.org/officeDocument/2006/relationships/hyperlink" Target="https://www.youtube.com/watch?v=jNvgkrjn2fI" TargetMode="External"/><Relationship Id="rId1" Type="http://schemas.openxmlformats.org/officeDocument/2006/relationships/slideLayout" Target="../slideLayouts/slideLayout16.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66"/>
        <p:cNvGrpSpPr/>
        <p:nvPr/>
      </p:nvGrpSpPr>
      <p:grpSpPr>
        <a:xfrm>
          <a:off x="0" y="0"/>
          <a:ext cx="0" cy="0"/>
          <a:chOff x="0" y="0"/>
          <a:chExt cx="0" cy="0"/>
        </a:xfrm>
      </p:grpSpPr>
      <p:sp>
        <p:nvSpPr>
          <p:cNvPr id="167" name="Google Shape;167;p1"/>
          <p:cNvSpPr/>
          <p:nvPr/>
        </p:nvSpPr>
        <p:spPr>
          <a:xfrm>
            <a:off x="15659100" y="0"/>
            <a:ext cx="26289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2590800" y="3086100"/>
            <a:ext cx="11844130" cy="47089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rgbClr val="000000"/>
                </a:solidFill>
                <a:latin typeface="Cambria"/>
                <a:ea typeface="Cambria"/>
                <a:cs typeface="Cambria"/>
                <a:sym typeface="Cambria"/>
              </a:rPr>
              <a:t/>
            </a:r>
            <a:br>
              <a:rPr lang="en-US" sz="1800" b="1" i="0" u="none" strike="noStrike" cap="none" dirty="0">
                <a:solidFill>
                  <a:srgbClr val="000000"/>
                </a:solidFill>
                <a:latin typeface="Cambria"/>
                <a:ea typeface="Cambria"/>
                <a:cs typeface="Cambria"/>
                <a:sym typeface="Cambria"/>
              </a:rPr>
            </a:br>
            <a:endParaRPr sz="18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rgbClr val="000000"/>
                </a:solidFill>
                <a:latin typeface="Cambria"/>
                <a:ea typeface="Cambria"/>
                <a:cs typeface="Cambria"/>
                <a:sym typeface="Cambria"/>
              </a:rPr>
              <a:t>       </a:t>
            </a:r>
            <a:endParaRPr sz="42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r>
              <a:rPr lang="en-US" sz="4200" b="1" dirty="0" smtClean="0">
                <a:latin typeface="Cambria"/>
                <a:ea typeface="Cambria"/>
                <a:cs typeface="Cambria"/>
                <a:sym typeface="Cambria"/>
              </a:rPr>
              <a:t>GRADE-X</a:t>
            </a:r>
          </a:p>
          <a:p>
            <a:pPr marL="0" marR="0" lvl="0" indent="0" algn="ctr" rtl="0">
              <a:spcBef>
                <a:spcPts val="0"/>
              </a:spcBef>
              <a:spcAft>
                <a:spcPts val="0"/>
              </a:spcAft>
              <a:buNone/>
            </a:pPr>
            <a:r>
              <a:rPr lang="en-US" sz="4200" b="1" dirty="0" smtClean="0">
                <a:latin typeface="Cambria"/>
                <a:ea typeface="Cambria"/>
                <a:cs typeface="Cambria"/>
                <a:sym typeface="Cambria"/>
              </a:rPr>
              <a:t>ECONOMICS</a:t>
            </a:r>
          </a:p>
          <a:p>
            <a:pPr marL="0" marR="0" lvl="0" indent="0" algn="ctr" rtl="0">
              <a:spcBef>
                <a:spcPts val="0"/>
              </a:spcBef>
              <a:spcAft>
                <a:spcPts val="0"/>
              </a:spcAft>
              <a:buNone/>
            </a:pPr>
            <a:r>
              <a:rPr lang="en-US" sz="4200" b="1" dirty="0" smtClean="0">
                <a:latin typeface="Cambria"/>
                <a:ea typeface="Cambria"/>
                <a:cs typeface="Cambria"/>
                <a:sym typeface="Cambria"/>
              </a:rPr>
              <a:t>SECTORS IN INDIAN ECONOMY</a:t>
            </a:r>
            <a:endParaRPr sz="42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rgbClr val="000000"/>
                </a:solidFill>
                <a:latin typeface="Cambria"/>
                <a:ea typeface="Cambria"/>
                <a:cs typeface="Cambria"/>
                <a:sym typeface="Cambria"/>
              </a:rPr>
              <a:t/>
            </a:r>
            <a:br>
              <a:rPr lang="en-US" sz="3200" b="1" i="0" u="none" strike="noStrike" cap="none" dirty="0">
                <a:solidFill>
                  <a:srgbClr val="000000"/>
                </a:solidFill>
                <a:latin typeface="Cambria"/>
                <a:ea typeface="Cambria"/>
                <a:cs typeface="Cambria"/>
                <a:sym typeface="Cambria"/>
              </a:rPr>
            </a:br>
            <a:endParaRPr sz="1800" b="0" i="0" u="none" strike="noStrike" cap="none">
              <a:solidFill>
                <a:srgbClr val="000000"/>
              </a:solidFill>
              <a:latin typeface="Calibri"/>
              <a:ea typeface="Calibri"/>
              <a:cs typeface="Calibri"/>
              <a:sym typeface="Calibri"/>
            </a:endParaRPr>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mtClean="0">
                <a:solidFill>
                  <a:srgbClr val="888888"/>
                </a:solidFill>
              </a:rPr>
              <a:pPr marL="0" lvl="0" indent="0" algn="r" rtl="0">
                <a:spcBef>
                  <a:spcPts val="0"/>
                </a:spcBef>
                <a:spcAft>
                  <a:spcPts val="0"/>
                </a:spcAft>
                <a:buNone/>
              </a:pPr>
              <a:t>1</a:t>
            </a:fld>
            <a:r>
              <a:rPr lang="en-US" dirty="0" smtClean="0">
                <a:solidFill>
                  <a:srgbClr val="888888"/>
                </a:solidFill>
              </a:rPr>
              <a:t>/22</a:t>
            </a:r>
            <a:endParaRPr>
              <a:solidFill>
                <a:srgbClr val="88888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8"/>
          <p:cNvSpPr/>
          <p:nvPr/>
        </p:nvSpPr>
        <p:spPr>
          <a:xfrm>
            <a:off x="7436419" y="9258300"/>
            <a:ext cx="1085158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lvl="0"/>
            <a:r>
              <a:rPr lang="en-US" sz="1400" dirty="0" smtClean="0">
                <a:solidFill>
                  <a:schemeClr val="dk1"/>
                </a:solidFill>
              </a:rPr>
              <a:t>3</a:t>
            </a:r>
            <a:r>
              <a:rPr lang="en-US" sz="1400" dirty="0" smtClean="0">
                <a:solidFill>
                  <a:schemeClr val="dk1"/>
                </a:solidFill>
              </a:rPr>
              <a:t>/8/2020</a:t>
            </a:r>
            <a:endParaRPr lang="en-US" sz="1400" dirty="0">
              <a:solidFill>
                <a:schemeClr val="dk1"/>
              </a:solidFill>
            </a:endParaRPr>
          </a:p>
        </p:txBody>
      </p:sp>
      <p:sp>
        <p:nvSpPr>
          <p:cNvPr id="240" name="Google Shape;240;p8"/>
          <p:cNvSpPr txBox="1">
            <a:spLocks noGrp="1"/>
          </p:cNvSpPr>
          <p:nvPr>
            <p:ph type="ftr" idx="11"/>
          </p:nvPr>
        </p:nvSpPr>
        <p:spPr>
          <a:xfrm>
            <a:off x="5124893" y="9611833"/>
            <a:ext cx="7995684" cy="424719"/>
          </a:xfrm>
          <a:prstGeom prst="rect">
            <a:avLst/>
          </a:prstGeom>
          <a:noFill/>
          <a:ln>
            <a:noFill/>
          </a:ln>
        </p:spPr>
        <p:txBody>
          <a:bodyPr spcFirstLastPara="1" wrap="square" lIns="91425" tIns="45700" rIns="91425" bIns="45700" anchor="ctr" anchorCtr="0">
            <a:noAutofit/>
          </a:bodyPr>
          <a:lstStyle/>
          <a:p>
            <a:pPr lvl="0"/>
            <a:r>
              <a:rPr lang="en-US" sz="1400" b="1" dirty="0" smtClean="0">
                <a:solidFill>
                  <a:schemeClr val="dk1"/>
                </a:solidFill>
                <a:latin typeface="Cambria"/>
                <a:ea typeface="Cambria"/>
                <a:cs typeface="Cambria"/>
                <a:sym typeface="Cambria"/>
              </a:rPr>
              <a:t>SECTORS IN INDIAN ECONOMY/GRADE-X./ECONOMICS/</a:t>
            </a:r>
            <a:r>
              <a:rPr lang="en-US" sz="1400" b="1" dirty="0" err="1" smtClean="0">
                <a:solidFill>
                  <a:schemeClr val="dk1"/>
                </a:solidFill>
                <a:latin typeface="Cambria"/>
                <a:ea typeface="Cambria"/>
                <a:cs typeface="Cambria"/>
                <a:sym typeface="Cambria"/>
              </a:rPr>
              <a:t>Mrs</a:t>
            </a:r>
            <a:r>
              <a:rPr lang="en-US" sz="1400" b="1" dirty="0" smtClean="0">
                <a:solidFill>
                  <a:schemeClr val="dk1"/>
                </a:solidFill>
                <a:latin typeface="Cambria"/>
                <a:ea typeface="Cambria"/>
                <a:cs typeface="Cambria"/>
                <a:sym typeface="Cambria"/>
              </a:rPr>
              <a:t> </a:t>
            </a:r>
            <a:r>
              <a:rPr lang="en-US" sz="1400" b="1" dirty="0" err="1" smtClean="0">
                <a:solidFill>
                  <a:schemeClr val="dk1"/>
                </a:solidFill>
                <a:latin typeface="Cambria"/>
                <a:ea typeface="Cambria"/>
                <a:cs typeface="Cambria"/>
                <a:sym typeface="Cambria"/>
              </a:rPr>
              <a:t>Sujatha</a:t>
            </a:r>
            <a:r>
              <a:rPr lang="en-US" sz="1400" b="1" dirty="0" smtClean="0">
                <a:solidFill>
                  <a:schemeClr val="dk1"/>
                </a:solidFill>
                <a:latin typeface="Cambria"/>
                <a:ea typeface="Cambria"/>
                <a:cs typeface="Cambria"/>
                <a:sym typeface="Cambria"/>
              </a:rPr>
              <a:t>/SNS ACADEMY</a:t>
            </a:r>
            <a:endParaRPr lang="en-US" sz="1400" b="1" dirty="0">
              <a:solidFill>
                <a:schemeClr val="dk1"/>
              </a:solidFill>
              <a:latin typeface="Cambria"/>
              <a:ea typeface="Cambria"/>
              <a:cs typeface="Cambria"/>
              <a:sym typeface="Cambria"/>
            </a:endParaRPr>
          </a:p>
        </p:txBody>
      </p:sp>
      <p:sp>
        <p:nvSpPr>
          <p:cNvPr id="241" name="Google Shape;241;p8"/>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smtClean="0">
                <a:solidFill>
                  <a:schemeClr val="dk1"/>
                </a:solidFill>
                <a:latin typeface="Cambria"/>
                <a:ea typeface="Cambria"/>
                <a:cs typeface="Cambria"/>
                <a:sym typeface="Cambria"/>
              </a:rPr>
              <a:pPr marL="0" lvl="0" indent="0" algn="r" rtl="0">
                <a:spcBef>
                  <a:spcPts val="0"/>
                </a:spcBef>
                <a:spcAft>
                  <a:spcPts val="0"/>
                </a:spcAft>
                <a:buNone/>
              </a:pPr>
              <a:t>10</a:t>
            </a:fld>
            <a:r>
              <a:rPr lang="en-US" sz="1400" dirty="0" smtClean="0">
                <a:solidFill>
                  <a:schemeClr val="dk1"/>
                </a:solidFill>
                <a:latin typeface="Cambria"/>
                <a:ea typeface="Cambria"/>
                <a:cs typeface="Cambria"/>
                <a:sym typeface="Cambria"/>
              </a:rPr>
              <a:t>/22</a:t>
            </a:r>
            <a:endParaRPr sz="1400">
              <a:solidFill>
                <a:schemeClr val="dk1"/>
              </a:solidFill>
              <a:latin typeface="Cambria"/>
              <a:ea typeface="Cambria"/>
              <a:cs typeface="Cambria"/>
              <a:sym typeface="Cambria"/>
            </a:endParaRPr>
          </a:p>
        </p:txBody>
      </p:sp>
      <p:sp>
        <p:nvSpPr>
          <p:cNvPr id="242" name="Google Shape;242;p8"/>
          <p:cNvSpPr/>
          <p:nvPr/>
        </p:nvSpPr>
        <p:spPr>
          <a:xfrm>
            <a:off x="3810000" y="3086100"/>
            <a:ext cx="11844130"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chemeClr val="dk1"/>
                </a:solidFill>
                <a:latin typeface="Cambria"/>
                <a:ea typeface="Cambria"/>
                <a:cs typeface="Cambria"/>
                <a:sym typeface="Cambria"/>
              </a:rPr>
              <a:t/>
            </a:r>
            <a:br>
              <a:rPr lang="en-US" sz="1800" b="1" i="0" u="none" strike="noStrike" cap="none" dirty="0">
                <a:solidFill>
                  <a:schemeClr val="dk1"/>
                </a:solidFill>
                <a:latin typeface="Cambria"/>
                <a:ea typeface="Cambria"/>
                <a:cs typeface="Cambria"/>
                <a:sym typeface="Cambria"/>
              </a:rPr>
            </a:br>
            <a:endParaRPr sz="1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chemeClr val="dk1"/>
                </a:solidFill>
                <a:latin typeface="Cambria"/>
                <a:ea typeface="Cambria"/>
                <a:cs typeface="Cambria"/>
                <a:sym typeface="Cambria"/>
              </a:rPr>
              <a:t/>
            </a:r>
            <a:br>
              <a:rPr lang="en-US" sz="3200" b="1" i="0" u="none" strike="noStrike" cap="none" dirty="0">
                <a:solidFill>
                  <a:schemeClr val="dk1"/>
                </a:solidFill>
                <a:latin typeface="Cambria"/>
                <a:ea typeface="Cambria"/>
                <a:cs typeface="Cambria"/>
                <a:sym typeface="Cambria"/>
              </a:rPr>
            </a:br>
            <a:endParaRPr sz="1800" b="0" i="0" u="none" strike="noStrike" cap="none">
              <a:solidFill>
                <a:schemeClr val="dk1"/>
              </a:solidFill>
              <a:latin typeface="Calibri"/>
              <a:ea typeface="Calibri"/>
              <a:cs typeface="Calibri"/>
              <a:sym typeface="Calibri"/>
            </a:endParaRPr>
          </a:p>
        </p:txBody>
      </p:sp>
      <p:pic>
        <p:nvPicPr>
          <p:cNvPr id="8195" name="Picture 3"/>
          <p:cNvPicPr>
            <a:picLocks noChangeAspect="1" noChangeArrowheads="1"/>
          </p:cNvPicPr>
          <p:nvPr/>
        </p:nvPicPr>
        <p:blipFill>
          <a:blip r:embed="rId3"/>
          <a:srcRect/>
          <a:stretch>
            <a:fillRect/>
          </a:stretch>
        </p:blipFill>
        <p:spPr bwMode="auto">
          <a:xfrm>
            <a:off x="3048000" y="1714500"/>
            <a:ext cx="12199088" cy="6858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427" y="2041451"/>
            <a:ext cx="13120577" cy="6145619"/>
          </a:xfrm>
        </p:spPr>
        <p:txBody>
          <a:bodyPr>
            <a:normAutofit/>
          </a:bodyPr>
          <a:lstStyle/>
          <a:p>
            <a:pPr algn="l"/>
            <a:r>
              <a:rPr lang="en-US" b="1" u="sng" dirty="0" smtClean="0"/>
              <a:t>Questions related to the above slides</a:t>
            </a:r>
            <a:r>
              <a:rPr lang="en-US" dirty="0" smtClean="0"/>
              <a:t>:</a:t>
            </a:r>
            <a:br>
              <a:rPr lang="en-US" dirty="0" smtClean="0"/>
            </a:br>
            <a:r>
              <a:rPr lang="en-US" dirty="0" smtClean="0"/>
              <a:t/>
            </a:r>
            <a:br>
              <a:rPr lang="en-US" dirty="0" smtClean="0"/>
            </a:br>
            <a:r>
              <a:rPr lang="en-US" dirty="0" smtClean="0"/>
              <a:t>1) Define a primary and a secondary sector.</a:t>
            </a:r>
            <a:br>
              <a:rPr lang="en-US" dirty="0" smtClean="0"/>
            </a:br>
            <a:r>
              <a:rPr lang="en-US" dirty="0" smtClean="0"/>
              <a:t>2) Define GDP.</a:t>
            </a:r>
            <a:br>
              <a:rPr lang="en-US" dirty="0" smtClean="0"/>
            </a:br>
            <a:r>
              <a:rPr lang="en-US" dirty="0" smtClean="0"/>
              <a:t>3) How is tertiary sector different from other sectors?</a:t>
            </a:r>
            <a:br>
              <a:rPr lang="en-US" dirty="0" smtClean="0"/>
            </a:b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r>
              <a:rPr lang="en-US" dirty="0" smtClean="0"/>
              <a:t>/22</a:t>
            </a:r>
            <a:endParaRPr lang="en-US" dirty="0"/>
          </a:p>
        </p:txBody>
      </p:sp>
      <p:sp>
        <p:nvSpPr>
          <p:cNvPr id="4" name="Rectangle 3"/>
          <p:cNvSpPr/>
          <p:nvPr/>
        </p:nvSpPr>
        <p:spPr>
          <a:xfrm>
            <a:off x="410420" y="9689203"/>
            <a:ext cx="880369" cy="307777"/>
          </a:xfrm>
          <a:prstGeom prst="rect">
            <a:avLst/>
          </a:prstGeom>
        </p:spPr>
        <p:txBody>
          <a:bodyPr wrap="none">
            <a:spAutoFit/>
          </a:bodyPr>
          <a:lstStyle/>
          <a:p>
            <a:pPr lvl="0"/>
            <a:r>
              <a:rPr lang="en-US" dirty="0" smtClean="0">
                <a:solidFill>
                  <a:schemeClr val="dk1"/>
                </a:solidFill>
              </a:rPr>
              <a:t>3</a:t>
            </a:r>
            <a:r>
              <a:rPr lang="en-US" dirty="0" smtClean="0">
                <a:solidFill>
                  <a:schemeClr val="dk1"/>
                </a:solidFill>
              </a:rPr>
              <a:t>/8/2020</a:t>
            </a:r>
            <a:endParaRPr lang="en-US" dirty="0">
              <a:solidFill>
                <a:schemeClr val="dk1"/>
              </a:solidFill>
            </a:endParaRPr>
          </a:p>
        </p:txBody>
      </p:sp>
      <p:sp>
        <p:nvSpPr>
          <p:cNvPr id="5" name="Rectangle 4"/>
          <p:cNvSpPr/>
          <p:nvPr/>
        </p:nvSpPr>
        <p:spPr>
          <a:xfrm>
            <a:off x="5650095" y="9604142"/>
            <a:ext cx="6987810" cy="307777"/>
          </a:xfrm>
          <a:prstGeom prst="rect">
            <a:avLst/>
          </a:prstGeom>
        </p:spPr>
        <p:txBody>
          <a:bodyPr wrap="none">
            <a:spAutoFit/>
          </a:bodyPr>
          <a:lstStyle/>
          <a:p>
            <a:pPr lvl="0" algn="ctr"/>
            <a:r>
              <a:rPr lang="en-US" b="1" dirty="0" smtClean="0">
                <a:solidFill>
                  <a:schemeClr val="dk1"/>
                </a:solidFill>
                <a:latin typeface="Cambria"/>
                <a:ea typeface="Cambria"/>
                <a:cs typeface="Cambria"/>
                <a:sym typeface="Cambria"/>
              </a:rPr>
              <a:t>SECTORS IN INDIAN ECONOMY/GRADE-X./ECONOMICS/</a:t>
            </a:r>
            <a:r>
              <a:rPr lang="en-US" b="1" dirty="0" err="1" smtClean="0">
                <a:solidFill>
                  <a:schemeClr val="dk1"/>
                </a:solidFill>
                <a:latin typeface="Cambria"/>
                <a:ea typeface="Cambria"/>
                <a:cs typeface="Cambria"/>
                <a:sym typeface="Cambria"/>
              </a:rPr>
              <a:t>Mrs</a:t>
            </a:r>
            <a:r>
              <a:rPr lang="en-US" b="1" dirty="0" smtClean="0">
                <a:solidFill>
                  <a:schemeClr val="dk1"/>
                </a:solidFill>
                <a:latin typeface="Cambria"/>
                <a:ea typeface="Cambria"/>
                <a:cs typeface="Cambria"/>
                <a:sym typeface="Cambria"/>
              </a:rPr>
              <a:t> </a:t>
            </a:r>
            <a:r>
              <a:rPr lang="en-US" b="1" dirty="0" err="1" smtClean="0">
                <a:solidFill>
                  <a:schemeClr val="dk1"/>
                </a:solidFill>
                <a:latin typeface="Cambria"/>
                <a:ea typeface="Cambria"/>
                <a:cs typeface="Cambria"/>
                <a:sym typeface="Cambria"/>
              </a:rPr>
              <a:t>Sujatha</a:t>
            </a:r>
            <a:r>
              <a:rPr lang="en-US" b="1" dirty="0" smtClean="0">
                <a:solidFill>
                  <a:schemeClr val="dk1"/>
                </a:solidFill>
                <a:latin typeface="Cambria"/>
                <a:ea typeface="Cambria"/>
                <a:cs typeface="Cambria"/>
                <a:sym typeface="Cambria"/>
              </a:rPr>
              <a:t>/SNS ACADEMY</a:t>
            </a:r>
            <a:endParaRPr lang="en-US" b="1" dirty="0">
              <a:solidFill>
                <a:schemeClr val="dk1"/>
              </a:solidFill>
              <a:latin typeface="Cambria"/>
              <a:ea typeface="Cambria"/>
              <a:cs typeface="Cambria"/>
              <a:sym typeface="Cambr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0"/>
          <p:cNvSpPr/>
          <p:nvPr/>
        </p:nvSpPr>
        <p:spPr>
          <a:xfrm>
            <a:off x="0" y="9258300"/>
            <a:ext cx="1828800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r>
              <a:rPr lang="en-US" sz="1400" dirty="0" smtClean="0">
                <a:solidFill>
                  <a:schemeClr val="dk1"/>
                </a:solidFill>
              </a:rPr>
              <a:t>3</a:t>
            </a:r>
            <a:r>
              <a:rPr lang="en-US" sz="1400" dirty="0" smtClean="0">
                <a:solidFill>
                  <a:schemeClr val="dk1"/>
                </a:solidFill>
              </a:rPr>
              <a:t>/8/2020</a:t>
            </a:r>
            <a:endParaRPr lang="en-US" sz="1400" dirty="0" smtClean="0">
              <a:solidFill>
                <a:schemeClr val="dk1"/>
              </a:solidFill>
            </a:endParaRPr>
          </a:p>
          <a:p>
            <a:pPr marL="0" lvl="0" indent="0" algn="l" rtl="0">
              <a:spcBef>
                <a:spcPts val="0"/>
              </a:spcBef>
              <a:spcAft>
                <a:spcPts val="0"/>
              </a:spcAft>
              <a:buNone/>
            </a:pPr>
            <a:endParaRPr sz="1400">
              <a:solidFill>
                <a:schemeClr val="dk1"/>
              </a:solidFill>
            </a:endParaRPr>
          </a:p>
        </p:txBody>
      </p:sp>
      <p:sp>
        <p:nvSpPr>
          <p:cNvPr id="260" name="Google Shape;260;p10"/>
          <p:cNvSpPr txBox="1">
            <a:spLocks noGrp="1"/>
          </p:cNvSpPr>
          <p:nvPr>
            <p:ph type="ftr" idx="11"/>
          </p:nvPr>
        </p:nvSpPr>
        <p:spPr>
          <a:xfrm>
            <a:off x="5188688" y="9569302"/>
            <a:ext cx="7846828" cy="391049"/>
          </a:xfrm>
          <a:prstGeom prst="rect">
            <a:avLst/>
          </a:prstGeom>
          <a:noFill/>
          <a:ln>
            <a:noFill/>
          </a:ln>
        </p:spPr>
        <p:txBody>
          <a:bodyPr spcFirstLastPara="1" wrap="square" lIns="91425" tIns="45700" rIns="91425" bIns="45700" anchor="ctr" anchorCtr="0">
            <a:noAutofit/>
          </a:bodyPr>
          <a:lstStyle/>
          <a:p>
            <a:pPr lvl="0"/>
            <a:r>
              <a:rPr lang="en-US" sz="1400" b="1" dirty="0" smtClean="0">
                <a:solidFill>
                  <a:schemeClr val="dk1"/>
                </a:solidFill>
                <a:latin typeface="Cambria"/>
                <a:ea typeface="Cambria"/>
                <a:cs typeface="Cambria"/>
                <a:sym typeface="Cambria"/>
              </a:rPr>
              <a:t>SECTORS IN INDIAN ECONOMY/GRADE-X./ECONOMICS/</a:t>
            </a:r>
            <a:r>
              <a:rPr lang="en-US" sz="1400" b="1" dirty="0" err="1" smtClean="0">
                <a:solidFill>
                  <a:schemeClr val="dk1"/>
                </a:solidFill>
                <a:latin typeface="Cambria"/>
                <a:ea typeface="Cambria"/>
                <a:cs typeface="Cambria"/>
                <a:sym typeface="Cambria"/>
              </a:rPr>
              <a:t>Mrs</a:t>
            </a:r>
            <a:r>
              <a:rPr lang="en-US" sz="1400" b="1" dirty="0" smtClean="0">
                <a:solidFill>
                  <a:schemeClr val="dk1"/>
                </a:solidFill>
                <a:latin typeface="Cambria"/>
                <a:ea typeface="Cambria"/>
                <a:cs typeface="Cambria"/>
                <a:sym typeface="Cambria"/>
              </a:rPr>
              <a:t> </a:t>
            </a:r>
            <a:r>
              <a:rPr lang="en-US" sz="1400" b="1" dirty="0" err="1" smtClean="0">
                <a:solidFill>
                  <a:schemeClr val="dk1"/>
                </a:solidFill>
                <a:latin typeface="Cambria"/>
                <a:ea typeface="Cambria"/>
                <a:cs typeface="Cambria"/>
                <a:sym typeface="Cambria"/>
              </a:rPr>
              <a:t>Sujatha</a:t>
            </a:r>
            <a:r>
              <a:rPr lang="en-US" sz="1400" b="1" dirty="0" smtClean="0">
                <a:solidFill>
                  <a:schemeClr val="dk1"/>
                </a:solidFill>
                <a:latin typeface="Cambria"/>
                <a:ea typeface="Cambria"/>
                <a:cs typeface="Cambria"/>
                <a:sym typeface="Cambria"/>
              </a:rPr>
              <a:t>/SNS ACADEMY</a:t>
            </a:r>
            <a:endParaRPr lang="en-US" sz="1400" b="1" dirty="0">
              <a:solidFill>
                <a:schemeClr val="dk1"/>
              </a:solidFill>
              <a:latin typeface="Cambria"/>
              <a:ea typeface="Cambria"/>
              <a:cs typeface="Cambria"/>
              <a:sym typeface="Cambria"/>
            </a:endParaRPr>
          </a:p>
        </p:txBody>
      </p:sp>
      <p:sp>
        <p:nvSpPr>
          <p:cNvPr id="261" name="Google Shape;261;p10"/>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smtClean="0">
                <a:solidFill>
                  <a:schemeClr val="dk1"/>
                </a:solidFill>
                <a:latin typeface="Cambria"/>
                <a:ea typeface="Cambria"/>
                <a:cs typeface="Cambria"/>
                <a:sym typeface="Cambria"/>
              </a:rPr>
              <a:pPr marL="0" lvl="0" indent="0" algn="r" rtl="0">
                <a:spcBef>
                  <a:spcPts val="0"/>
                </a:spcBef>
                <a:spcAft>
                  <a:spcPts val="0"/>
                </a:spcAft>
                <a:buNone/>
              </a:pPr>
              <a:t>12</a:t>
            </a:fld>
            <a:r>
              <a:rPr lang="en-US" sz="1400" dirty="0" smtClean="0">
                <a:solidFill>
                  <a:schemeClr val="dk1"/>
                </a:solidFill>
                <a:latin typeface="Cambria"/>
                <a:ea typeface="Cambria"/>
                <a:cs typeface="Cambria"/>
                <a:sym typeface="Cambria"/>
              </a:rPr>
              <a:t>/22</a:t>
            </a:r>
            <a:endParaRPr sz="1400">
              <a:solidFill>
                <a:schemeClr val="dk1"/>
              </a:solidFill>
              <a:latin typeface="Cambria"/>
              <a:ea typeface="Cambria"/>
              <a:cs typeface="Cambria"/>
              <a:sym typeface="Cambria"/>
            </a:endParaRPr>
          </a:p>
        </p:txBody>
      </p:sp>
      <p:sp>
        <p:nvSpPr>
          <p:cNvPr id="262" name="Google Shape;262;p10"/>
          <p:cNvSpPr/>
          <p:nvPr/>
        </p:nvSpPr>
        <p:spPr>
          <a:xfrm>
            <a:off x="3810000" y="3086100"/>
            <a:ext cx="11844130" cy="23390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chemeClr val="dk1"/>
                </a:solidFill>
                <a:latin typeface="Cambria"/>
                <a:ea typeface="Cambria"/>
                <a:cs typeface="Cambria"/>
                <a:sym typeface="Cambria"/>
              </a:rPr>
              <a:t/>
            </a:r>
            <a:br>
              <a:rPr lang="en-US" sz="1800" b="1" i="0" u="none" strike="noStrike" cap="none" dirty="0">
                <a:solidFill>
                  <a:schemeClr val="dk1"/>
                </a:solidFill>
                <a:latin typeface="Cambria"/>
                <a:ea typeface="Cambria"/>
                <a:cs typeface="Cambria"/>
                <a:sym typeface="Cambria"/>
              </a:rPr>
            </a:br>
            <a:endParaRPr sz="1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chemeClr val="dk1"/>
                </a:solidFill>
                <a:latin typeface="Cambria"/>
                <a:ea typeface="Cambria"/>
                <a:cs typeface="Cambria"/>
                <a:sym typeface="Cambria"/>
              </a:rPr>
              <a:t/>
            </a:r>
            <a:br>
              <a:rPr lang="en-US" sz="3200" b="1" i="0" u="none" strike="noStrike" cap="none" dirty="0">
                <a:solidFill>
                  <a:schemeClr val="dk1"/>
                </a:solidFill>
                <a:latin typeface="Cambria"/>
                <a:ea typeface="Cambria"/>
                <a:cs typeface="Cambria"/>
                <a:sym typeface="Cambria"/>
              </a:rPr>
            </a:br>
            <a:endParaRPr sz="1800" b="0" i="0" u="none" strike="noStrike" cap="none">
              <a:solidFill>
                <a:schemeClr val="dk1"/>
              </a:solidFill>
              <a:latin typeface="Calibri"/>
              <a:ea typeface="Calibri"/>
              <a:cs typeface="Calibri"/>
              <a:sym typeface="Calibri"/>
            </a:endParaRPr>
          </a:p>
        </p:txBody>
      </p:sp>
      <p:pic>
        <p:nvPicPr>
          <p:cNvPr id="10242" name="Picture 2" descr="C:\Users\sai\Desktop\02-business-cycles-and-unemployment-30-638.jpg"/>
          <p:cNvPicPr>
            <a:picLocks noChangeAspect="1" noChangeArrowheads="1"/>
          </p:cNvPicPr>
          <p:nvPr/>
        </p:nvPicPr>
        <p:blipFill>
          <a:blip r:embed="rId3"/>
          <a:srcRect/>
          <a:stretch>
            <a:fillRect/>
          </a:stretch>
        </p:blipFill>
        <p:spPr bwMode="auto">
          <a:xfrm>
            <a:off x="3763926" y="1231952"/>
            <a:ext cx="10590027" cy="765686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5"/>
          <p:cNvSpPr/>
          <p:nvPr/>
        </p:nvSpPr>
        <p:spPr>
          <a:xfrm>
            <a:off x="0" y="9258300"/>
            <a:ext cx="10983468"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r>
              <a:rPr lang="en-US" sz="1400" dirty="0" smtClean="0">
                <a:solidFill>
                  <a:schemeClr val="dk1"/>
                </a:solidFill>
              </a:rPr>
              <a:t>3</a:t>
            </a:r>
            <a:r>
              <a:rPr lang="en-US" sz="1400" dirty="0" smtClean="0">
                <a:solidFill>
                  <a:schemeClr val="dk1"/>
                </a:solidFill>
              </a:rPr>
              <a:t>/8/2020</a:t>
            </a:r>
            <a:endParaRPr lang="en-US" sz="1400" dirty="0" smtClean="0">
              <a:solidFill>
                <a:schemeClr val="dk1"/>
              </a:solidFill>
            </a:endParaRPr>
          </a:p>
          <a:p>
            <a:pPr marL="0" lvl="0" indent="0" algn="l" rtl="0">
              <a:spcBef>
                <a:spcPts val="0"/>
              </a:spcBef>
              <a:spcAft>
                <a:spcPts val="0"/>
              </a:spcAft>
              <a:buNone/>
            </a:pPr>
            <a:endParaRPr sz="1400">
              <a:solidFill>
                <a:schemeClr val="dk1"/>
              </a:solidFill>
            </a:endParaRPr>
          </a:p>
        </p:txBody>
      </p:sp>
      <p:sp>
        <p:nvSpPr>
          <p:cNvPr id="210" name="Google Shape;210;p5"/>
          <p:cNvSpPr txBox="1">
            <a:spLocks noGrp="1"/>
          </p:cNvSpPr>
          <p:nvPr>
            <p:ph type="ftr" idx="11"/>
          </p:nvPr>
        </p:nvSpPr>
        <p:spPr>
          <a:xfrm>
            <a:off x="5784113" y="9590567"/>
            <a:ext cx="7910622" cy="369785"/>
          </a:xfrm>
          <a:prstGeom prst="rect">
            <a:avLst/>
          </a:prstGeom>
          <a:noFill/>
          <a:ln>
            <a:noFill/>
          </a:ln>
        </p:spPr>
        <p:txBody>
          <a:bodyPr spcFirstLastPara="1" wrap="square" lIns="91425" tIns="45700" rIns="91425" bIns="45700" anchor="ctr" anchorCtr="0">
            <a:noAutofit/>
          </a:bodyPr>
          <a:lstStyle/>
          <a:p>
            <a:pPr lvl="0"/>
            <a:r>
              <a:rPr lang="en-US" sz="1400" b="1" dirty="0" smtClean="0">
                <a:solidFill>
                  <a:schemeClr val="dk1"/>
                </a:solidFill>
                <a:latin typeface="Cambria"/>
                <a:ea typeface="Cambria"/>
                <a:cs typeface="Cambria"/>
                <a:sym typeface="Cambria"/>
              </a:rPr>
              <a:t>SECTORS IN INDIAN ECONOMY/GRADE-X./ECONOMICS/</a:t>
            </a:r>
            <a:r>
              <a:rPr lang="en-US" sz="1400" b="1" dirty="0" err="1" smtClean="0">
                <a:solidFill>
                  <a:schemeClr val="dk1"/>
                </a:solidFill>
                <a:latin typeface="Cambria"/>
                <a:ea typeface="Cambria"/>
                <a:cs typeface="Cambria"/>
                <a:sym typeface="Cambria"/>
              </a:rPr>
              <a:t>Mrs</a:t>
            </a:r>
            <a:r>
              <a:rPr lang="en-US" sz="1400" b="1" dirty="0" smtClean="0">
                <a:solidFill>
                  <a:schemeClr val="dk1"/>
                </a:solidFill>
                <a:latin typeface="Cambria"/>
                <a:ea typeface="Cambria"/>
                <a:cs typeface="Cambria"/>
                <a:sym typeface="Cambria"/>
              </a:rPr>
              <a:t> </a:t>
            </a:r>
            <a:r>
              <a:rPr lang="en-US" sz="1400" b="1" dirty="0" err="1" smtClean="0">
                <a:solidFill>
                  <a:schemeClr val="dk1"/>
                </a:solidFill>
                <a:latin typeface="Cambria"/>
                <a:ea typeface="Cambria"/>
                <a:cs typeface="Cambria"/>
                <a:sym typeface="Cambria"/>
              </a:rPr>
              <a:t>Sujatha</a:t>
            </a:r>
            <a:r>
              <a:rPr lang="en-US" sz="1400" b="1" dirty="0" smtClean="0">
                <a:solidFill>
                  <a:schemeClr val="dk1"/>
                </a:solidFill>
                <a:latin typeface="Cambria"/>
                <a:ea typeface="Cambria"/>
                <a:cs typeface="Cambria"/>
                <a:sym typeface="Cambria"/>
              </a:rPr>
              <a:t>/SNS ACADEMY</a:t>
            </a:r>
            <a:endParaRPr lang="en-US" sz="1400" b="1" dirty="0">
              <a:solidFill>
                <a:schemeClr val="dk1"/>
              </a:solidFill>
              <a:latin typeface="Cambria"/>
              <a:ea typeface="Cambria"/>
              <a:cs typeface="Cambria"/>
              <a:sym typeface="Cambria"/>
            </a:endParaRPr>
          </a:p>
        </p:txBody>
      </p:sp>
      <p:sp>
        <p:nvSpPr>
          <p:cNvPr id="211" name="Google Shape;211;p5"/>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smtClean="0">
                <a:solidFill>
                  <a:schemeClr val="dk1"/>
                </a:solidFill>
                <a:latin typeface="Cambria"/>
                <a:ea typeface="Cambria"/>
                <a:cs typeface="Cambria"/>
                <a:sym typeface="Cambria"/>
              </a:rPr>
              <a:pPr marL="0" lvl="0" indent="0" algn="r" rtl="0">
                <a:spcBef>
                  <a:spcPts val="0"/>
                </a:spcBef>
                <a:spcAft>
                  <a:spcPts val="0"/>
                </a:spcAft>
                <a:buNone/>
              </a:pPr>
              <a:t>13</a:t>
            </a:fld>
            <a:r>
              <a:rPr lang="en-US" sz="1400" dirty="0" smtClean="0">
                <a:solidFill>
                  <a:schemeClr val="dk1"/>
                </a:solidFill>
                <a:latin typeface="Cambria"/>
                <a:ea typeface="Cambria"/>
                <a:cs typeface="Cambria"/>
                <a:sym typeface="Cambria"/>
              </a:rPr>
              <a:t>/22</a:t>
            </a:r>
            <a:endParaRPr sz="1400">
              <a:solidFill>
                <a:schemeClr val="dk1"/>
              </a:solidFill>
              <a:latin typeface="Cambria"/>
              <a:ea typeface="Cambria"/>
              <a:cs typeface="Cambria"/>
              <a:sym typeface="Cambria"/>
            </a:endParaRPr>
          </a:p>
        </p:txBody>
      </p:sp>
      <p:sp>
        <p:nvSpPr>
          <p:cNvPr id="212" name="Google Shape;212;p5"/>
          <p:cNvSpPr/>
          <p:nvPr/>
        </p:nvSpPr>
        <p:spPr>
          <a:xfrm>
            <a:off x="3810000" y="3086100"/>
            <a:ext cx="11844130" cy="227750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chemeClr val="dk1"/>
                </a:solidFill>
                <a:latin typeface="Cambria"/>
                <a:ea typeface="Cambria"/>
                <a:cs typeface="Cambria"/>
                <a:sym typeface="Cambria"/>
              </a:rPr>
              <a:t/>
            </a:r>
            <a:br>
              <a:rPr lang="en-US" sz="1800" b="1" i="0" u="none" strike="noStrike" cap="none" dirty="0">
                <a:solidFill>
                  <a:schemeClr val="dk1"/>
                </a:solidFill>
                <a:latin typeface="Cambria"/>
                <a:ea typeface="Cambria"/>
                <a:cs typeface="Cambria"/>
                <a:sym typeface="Cambria"/>
              </a:rPr>
            </a:br>
            <a:endParaRPr sz="1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3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chemeClr val="dk1"/>
                </a:solidFill>
                <a:latin typeface="Cambria"/>
                <a:ea typeface="Cambria"/>
                <a:cs typeface="Cambria"/>
                <a:sym typeface="Cambria"/>
              </a:rPr>
              <a:t/>
            </a:r>
            <a:br>
              <a:rPr lang="en-US" sz="3200" b="1" i="0" u="none" strike="noStrike" cap="none" dirty="0">
                <a:solidFill>
                  <a:schemeClr val="dk1"/>
                </a:solidFill>
                <a:latin typeface="Cambria"/>
                <a:ea typeface="Cambria"/>
                <a:cs typeface="Cambria"/>
                <a:sym typeface="Cambria"/>
              </a:rPr>
            </a:br>
            <a:endParaRPr sz="1800" b="0" i="0" u="none" strike="noStrike" cap="none">
              <a:solidFill>
                <a:schemeClr val="dk1"/>
              </a:solidFill>
              <a:latin typeface="Calibri"/>
              <a:ea typeface="Calibri"/>
              <a:cs typeface="Calibri"/>
              <a:sym typeface="Calibri"/>
            </a:endParaRPr>
          </a:p>
        </p:txBody>
      </p:sp>
      <p:pic>
        <p:nvPicPr>
          <p:cNvPr id="1026" name="Picture 2" descr="C:\Users\sai\Desktop\Overqualified+Introduction+Overeducated+Over-skilled.jpg"/>
          <p:cNvPicPr>
            <a:picLocks noChangeAspect="1" noChangeArrowheads="1"/>
          </p:cNvPicPr>
          <p:nvPr/>
        </p:nvPicPr>
        <p:blipFill>
          <a:blip r:embed="rId3"/>
          <a:srcRect/>
          <a:stretch>
            <a:fillRect/>
          </a:stretch>
        </p:blipFill>
        <p:spPr bwMode="auto">
          <a:xfrm>
            <a:off x="3381153" y="914401"/>
            <a:ext cx="11401646" cy="83279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5"/>
          <p:cNvSpPr/>
          <p:nvPr/>
        </p:nvSpPr>
        <p:spPr>
          <a:xfrm>
            <a:off x="0" y="9258300"/>
            <a:ext cx="10983468"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lvl="0"/>
            <a:r>
              <a:rPr lang="en-US" sz="1400" dirty="0" smtClean="0">
                <a:solidFill>
                  <a:schemeClr val="dk1"/>
                </a:solidFill>
              </a:rPr>
              <a:t>3</a:t>
            </a:r>
            <a:r>
              <a:rPr lang="en-US" sz="1400" dirty="0" smtClean="0">
                <a:solidFill>
                  <a:schemeClr val="dk1"/>
                </a:solidFill>
              </a:rPr>
              <a:t>/8/2020</a:t>
            </a:r>
            <a:endParaRPr lang="en-US" sz="1400" dirty="0">
              <a:solidFill>
                <a:schemeClr val="dk1"/>
              </a:solidFill>
            </a:endParaRPr>
          </a:p>
        </p:txBody>
      </p:sp>
      <p:sp>
        <p:nvSpPr>
          <p:cNvPr id="210" name="Google Shape;210;p5"/>
          <p:cNvSpPr txBox="1">
            <a:spLocks noGrp="1"/>
          </p:cNvSpPr>
          <p:nvPr>
            <p:ph type="ftr" idx="11"/>
          </p:nvPr>
        </p:nvSpPr>
        <p:spPr>
          <a:xfrm>
            <a:off x="5750441" y="9633097"/>
            <a:ext cx="7412665" cy="284723"/>
          </a:xfrm>
          <a:prstGeom prst="rect">
            <a:avLst/>
          </a:prstGeom>
          <a:noFill/>
          <a:ln>
            <a:noFill/>
          </a:ln>
        </p:spPr>
        <p:txBody>
          <a:bodyPr spcFirstLastPara="1" wrap="square" lIns="91425" tIns="45700" rIns="91425" bIns="45700" anchor="ctr" anchorCtr="0">
            <a:noAutofit/>
          </a:bodyPr>
          <a:lstStyle/>
          <a:p>
            <a:pPr lvl="0"/>
            <a:r>
              <a:rPr lang="en-US" sz="1400" b="1" dirty="0" smtClean="0">
                <a:solidFill>
                  <a:schemeClr val="dk1"/>
                </a:solidFill>
                <a:latin typeface="Cambria"/>
                <a:ea typeface="Cambria"/>
                <a:cs typeface="Cambria"/>
                <a:sym typeface="Cambria"/>
              </a:rPr>
              <a:t>SECTORS IN INDIAN ECONOMY/GRADE-X./ECONOMICS/</a:t>
            </a:r>
            <a:r>
              <a:rPr lang="en-US" sz="1400" b="1" dirty="0" err="1" smtClean="0">
                <a:solidFill>
                  <a:schemeClr val="dk1"/>
                </a:solidFill>
                <a:latin typeface="Cambria"/>
                <a:ea typeface="Cambria"/>
                <a:cs typeface="Cambria"/>
                <a:sym typeface="Cambria"/>
              </a:rPr>
              <a:t>Mrs</a:t>
            </a:r>
            <a:r>
              <a:rPr lang="en-US" sz="1400" b="1" dirty="0" smtClean="0">
                <a:solidFill>
                  <a:schemeClr val="dk1"/>
                </a:solidFill>
                <a:latin typeface="Cambria"/>
                <a:ea typeface="Cambria"/>
                <a:cs typeface="Cambria"/>
                <a:sym typeface="Cambria"/>
              </a:rPr>
              <a:t> </a:t>
            </a:r>
            <a:r>
              <a:rPr lang="en-US" sz="1400" b="1" dirty="0" err="1" smtClean="0">
                <a:solidFill>
                  <a:schemeClr val="dk1"/>
                </a:solidFill>
                <a:latin typeface="Cambria"/>
                <a:ea typeface="Cambria"/>
                <a:cs typeface="Cambria"/>
                <a:sym typeface="Cambria"/>
              </a:rPr>
              <a:t>Sujatha</a:t>
            </a:r>
            <a:r>
              <a:rPr lang="en-US" sz="1400" b="1" dirty="0" smtClean="0">
                <a:solidFill>
                  <a:schemeClr val="dk1"/>
                </a:solidFill>
                <a:latin typeface="Cambria"/>
                <a:ea typeface="Cambria"/>
                <a:cs typeface="Cambria"/>
                <a:sym typeface="Cambria"/>
              </a:rPr>
              <a:t>/SNS ACADEMY</a:t>
            </a:r>
            <a:endParaRPr lang="en-US" sz="1400" b="1" dirty="0">
              <a:solidFill>
                <a:schemeClr val="dk1"/>
              </a:solidFill>
              <a:latin typeface="Cambria"/>
              <a:ea typeface="Cambria"/>
              <a:cs typeface="Cambria"/>
              <a:sym typeface="Cambria"/>
            </a:endParaRPr>
          </a:p>
        </p:txBody>
      </p:sp>
      <p:sp>
        <p:nvSpPr>
          <p:cNvPr id="211" name="Google Shape;211;p5"/>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smtClean="0">
                <a:solidFill>
                  <a:schemeClr val="dk1"/>
                </a:solidFill>
                <a:latin typeface="Cambria"/>
                <a:ea typeface="Cambria"/>
                <a:cs typeface="Cambria"/>
                <a:sym typeface="Cambria"/>
              </a:rPr>
              <a:pPr marL="0" lvl="0" indent="0" algn="r" rtl="0">
                <a:spcBef>
                  <a:spcPts val="0"/>
                </a:spcBef>
                <a:spcAft>
                  <a:spcPts val="0"/>
                </a:spcAft>
                <a:buNone/>
              </a:pPr>
              <a:t>14</a:t>
            </a:fld>
            <a:r>
              <a:rPr lang="en-US" sz="1400" dirty="0" smtClean="0">
                <a:solidFill>
                  <a:schemeClr val="dk1"/>
                </a:solidFill>
                <a:latin typeface="Cambria"/>
                <a:ea typeface="Cambria"/>
                <a:cs typeface="Cambria"/>
                <a:sym typeface="Cambria"/>
              </a:rPr>
              <a:t>/22</a:t>
            </a:r>
            <a:endParaRPr sz="1400">
              <a:solidFill>
                <a:schemeClr val="dk1"/>
              </a:solidFill>
              <a:latin typeface="Cambria"/>
              <a:ea typeface="Cambria"/>
              <a:cs typeface="Cambria"/>
              <a:sym typeface="Cambria"/>
            </a:endParaRPr>
          </a:p>
        </p:txBody>
      </p:sp>
      <p:sp>
        <p:nvSpPr>
          <p:cNvPr id="212" name="Google Shape;212;p5"/>
          <p:cNvSpPr/>
          <p:nvPr/>
        </p:nvSpPr>
        <p:spPr>
          <a:xfrm>
            <a:off x="3810000" y="3086100"/>
            <a:ext cx="11844130" cy="227750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chemeClr val="dk1"/>
                </a:solidFill>
                <a:latin typeface="Cambria"/>
                <a:ea typeface="Cambria"/>
                <a:cs typeface="Cambria"/>
                <a:sym typeface="Cambria"/>
              </a:rPr>
              <a:t/>
            </a:r>
            <a:br>
              <a:rPr lang="en-US" sz="1800" b="1" i="0" u="none" strike="noStrike" cap="none" dirty="0">
                <a:solidFill>
                  <a:schemeClr val="dk1"/>
                </a:solidFill>
                <a:latin typeface="Cambria"/>
                <a:ea typeface="Cambria"/>
                <a:cs typeface="Cambria"/>
                <a:sym typeface="Cambria"/>
              </a:rPr>
            </a:br>
            <a:endParaRPr sz="1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3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chemeClr val="dk1"/>
                </a:solidFill>
                <a:latin typeface="Cambria"/>
                <a:ea typeface="Cambria"/>
                <a:cs typeface="Cambria"/>
                <a:sym typeface="Cambria"/>
              </a:rPr>
              <a:t/>
            </a:r>
            <a:br>
              <a:rPr lang="en-US" sz="3200" b="1" i="0" u="none" strike="noStrike" cap="none" dirty="0">
                <a:solidFill>
                  <a:schemeClr val="dk1"/>
                </a:solidFill>
                <a:latin typeface="Cambria"/>
                <a:ea typeface="Cambria"/>
                <a:cs typeface="Cambria"/>
                <a:sym typeface="Cambria"/>
              </a:rPr>
            </a:br>
            <a:endParaRPr sz="1800" b="0" i="0" u="none" strike="noStrike" cap="none">
              <a:solidFill>
                <a:schemeClr val="dk1"/>
              </a:solidFill>
              <a:latin typeface="Calibri"/>
              <a:ea typeface="Calibri"/>
              <a:cs typeface="Calibri"/>
              <a:sym typeface="Calibri"/>
            </a:endParaRPr>
          </a:p>
        </p:txBody>
      </p:sp>
      <p:pic>
        <p:nvPicPr>
          <p:cNvPr id="2050" name="Picture 2" descr="C:\Users\sai\Desktop\Hidden-Unemployment-definition.jpg"/>
          <p:cNvPicPr>
            <a:picLocks noChangeAspect="1" noChangeArrowheads="1"/>
          </p:cNvPicPr>
          <p:nvPr/>
        </p:nvPicPr>
        <p:blipFill>
          <a:blip r:embed="rId3"/>
          <a:srcRect/>
          <a:stretch>
            <a:fillRect/>
          </a:stretch>
        </p:blipFill>
        <p:spPr bwMode="auto">
          <a:xfrm>
            <a:off x="3168502" y="871870"/>
            <a:ext cx="11844670" cy="836298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5"/>
          <p:cNvSpPr/>
          <p:nvPr/>
        </p:nvSpPr>
        <p:spPr>
          <a:xfrm>
            <a:off x="0" y="9258300"/>
            <a:ext cx="10983468"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lvl="0"/>
            <a:r>
              <a:rPr lang="en-US" sz="1400" dirty="0" smtClean="0">
                <a:solidFill>
                  <a:schemeClr val="dk1"/>
                </a:solidFill>
              </a:rPr>
              <a:t>3</a:t>
            </a:r>
            <a:r>
              <a:rPr lang="en-US" sz="1400" dirty="0" smtClean="0">
                <a:solidFill>
                  <a:schemeClr val="dk1"/>
                </a:solidFill>
              </a:rPr>
              <a:t>/8/2020</a:t>
            </a:r>
            <a:endParaRPr lang="en-US" sz="1400" dirty="0">
              <a:solidFill>
                <a:schemeClr val="dk1"/>
              </a:solidFill>
            </a:endParaRPr>
          </a:p>
        </p:txBody>
      </p:sp>
      <p:sp>
        <p:nvSpPr>
          <p:cNvPr id="210" name="Google Shape;210;p5"/>
          <p:cNvSpPr txBox="1">
            <a:spLocks noGrp="1"/>
          </p:cNvSpPr>
          <p:nvPr>
            <p:ph type="ftr" idx="11"/>
          </p:nvPr>
        </p:nvSpPr>
        <p:spPr>
          <a:xfrm>
            <a:off x="5401340" y="9654362"/>
            <a:ext cx="7019260" cy="305989"/>
          </a:xfrm>
          <a:prstGeom prst="rect">
            <a:avLst/>
          </a:prstGeom>
          <a:noFill/>
          <a:ln>
            <a:noFill/>
          </a:ln>
        </p:spPr>
        <p:txBody>
          <a:bodyPr spcFirstLastPara="1" wrap="square" lIns="91425" tIns="45700" rIns="91425" bIns="45700" anchor="ctr" anchorCtr="0">
            <a:noAutofit/>
          </a:bodyPr>
          <a:lstStyle/>
          <a:p>
            <a:pPr lvl="0"/>
            <a:r>
              <a:rPr lang="en-US" sz="1400" b="1" dirty="0" smtClean="0">
                <a:solidFill>
                  <a:schemeClr val="dk1"/>
                </a:solidFill>
                <a:latin typeface="Cambria"/>
                <a:ea typeface="Cambria"/>
                <a:cs typeface="Cambria"/>
                <a:sym typeface="Cambria"/>
              </a:rPr>
              <a:t>SECTORS IN INDIAN ECONOMY/GRADE-X./ECONOMICS/</a:t>
            </a:r>
            <a:r>
              <a:rPr lang="en-US" sz="1400" b="1" dirty="0" err="1" smtClean="0">
                <a:solidFill>
                  <a:schemeClr val="dk1"/>
                </a:solidFill>
                <a:latin typeface="Cambria"/>
                <a:ea typeface="Cambria"/>
                <a:cs typeface="Cambria"/>
                <a:sym typeface="Cambria"/>
              </a:rPr>
              <a:t>Mrs</a:t>
            </a:r>
            <a:r>
              <a:rPr lang="en-US" sz="1400" b="1" dirty="0" smtClean="0">
                <a:solidFill>
                  <a:schemeClr val="dk1"/>
                </a:solidFill>
                <a:latin typeface="Cambria"/>
                <a:ea typeface="Cambria"/>
                <a:cs typeface="Cambria"/>
                <a:sym typeface="Cambria"/>
              </a:rPr>
              <a:t> </a:t>
            </a:r>
            <a:r>
              <a:rPr lang="en-US" sz="1400" b="1" dirty="0" err="1" smtClean="0">
                <a:solidFill>
                  <a:schemeClr val="dk1"/>
                </a:solidFill>
                <a:latin typeface="Cambria"/>
                <a:ea typeface="Cambria"/>
                <a:cs typeface="Cambria"/>
                <a:sym typeface="Cambria"/>
              </a:rPr>
              <a:t>Sujatha</a:t>
            </a:r>
            <a:r>
              <a:rPr lang="en-US" sz="1400" b="1" dirty="0" smtClean="0">
                <a:solidFill>
                  <a:schemeClr val="dk1"/>
                </a:solidFill>
                <a:latin typeface="Cambria"/>
                <a:ea typeface="Cambria"/>
                <a:cs typeface="Cambria"/>
                <a:sym typeface="Cambria"/>
              </a:rPr>
              <a:t>/SNS ACADEMY</a:t>
            </a:r>
            <a:endParaRPr lang="en-US" sz="1400" b="1" dirty="0">
              <a:solidFill>
                <a:schemeClr val="dk1"/>
              </a:solidFill>
              <a:latin typeface="Cambria"/>
              <a:ea typeface="Cambria"/>
              <a:cs typeface="Cambria"/>
              <a:sym typeface="Cambria"/>
            </a:endParaRPr>
          </a:p>
        </p:txBody>
      </p:sp>
      <p:sp>
        <p:nvSpPr>
          <p:cNvPr id="211" name="Google Shape;211;p5"/>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smtClean="0">
                <a:solidFill>
                  <a:schemeClr val="dk1"/>
                </a:solidFill>
                <a:latin typeface="Cambria"/>
                <a:ea typeface="Cambria"/>
                <a:cs typeface="Cambria"/>
                <a:sym typeface="Cambria"/>
              </a:rPr>
              <a:pPr marL="0" lvl="0" indent="0" algn="r" rtl="0">
                <a:spcBef>
                  <a:spcPts val="0"/>
                </a:spcBef>
                <a:spcAft>
                  <a:spcPts val="0"/>
                </a:spcAft>
                <a:buNone/>
              </a:pPr>
              <a:t>15</a:t>
            </a:fld>
            <a:r>
              <a:rPr lang="en-US" sz="1400" dirty="0" smtClean="0">
                <a:solidFill>
                  <a:schemeClr val="dk1"/>
                </a:solidFill>
                <a:latin typeface="Cambria"/>
                <a:ea typeface="Cambria"/>
                <a:cs typeface="Cambria"/>
                <a:sym typeface="Cambria"/>
              </a:rPr>
              <a:t>/22</a:t>
            </a:r>
            <a:endParaRPr sz="1400">
              <a:solidFill>
                <a:schemeClr val="dk1"/>
              </a:solidFill>
              <a:latin typeface="Cambria"/>
              <a:ea typeface="Cambria"/>
              <a:cs typeface="Cambria"/>
              <a:sym typeface="Cambria"/>
            </a:endParaRPr>
          </a:p>
        </p:txBody>
      </p:sp>
      <p:sp>
        <p:nvSpPr>
          <p:cNvPr id="212" name="Google Shape;212;p5"/>
          <p:cNvSpPr/>
          <p:nvPr/>
        </p:nvSpPr>
        <p:spPr>
          <a:xfrm>
            <a:off x="3810000" y="3086100"/>
            <a:ext cx="11844130" cy="15080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chemeClr val="dk1"/>
                </a:solidFill>
                <a:latin typeface="Cambria"/>
                <a:ea typeface="Cambria"/>
                <a:cs typeface="Cambria"/>
                <a:sym typeface="Cambria"/>
              </a:rPr>
              <a:t/>
            </a:r>
            <a:br>
              <a:rPr lang="en-US" sz="1800" b="1" i="0" u="none" strike="noStrike" cap="none" dirty="0">
                <a:solidFill>
                  <a:schemeClr val="dk1"/>
                </a:solidFill>
                <a:latin typeface="Cambria"/>
                <a:ea typeface="Cambria"/>
                <a:cs typeface="Cambria"/>
                <a:sym typeface="Cambria"/>
              </a:rPr>
            </a:br>
            <a:endParaRPr sz="1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1800" b="0" i="0" u="none" strike="noStrike" cap="none">
              <a:solidFill>
                <a:schemeClr val="dk1"/>
              </a:solidFill>
              <a:latin typeface="Calibri"/>
              <a:ea typeface="Calibri"/>
              <a:cs typeface="Calibri"/>
              <a:sym typeface="Calibri"/>
            </a:endParaRPr>
          </a:p>
        </p:txBody>
      </p:sp>
      <p:pic>
        <p:nvPicPr>
          <p:cNvPr id="3075" name="Picture 3" descr="C:\Users\sai\Desktop\image-3.jpg"/>
          <p:cNvPicPr>
            <a:picLocks noChangeAspect="1" noChangeArrowheads="1"/>
          </p:cNvPicPr>
          <p:nvPr/>
        </p:nvPicPr>
        <p:blipFill>
          <a:blip r:embed="rId3"/>
          <a:srcRect/>
          <a:stretch>
            <a:fillRect/>
          </a:stretch>
        </p:blipFill>
        <p:spPr bwMode="auto">
          <a:xfrm>
            <a:off x="3636335" y="1491215"/>
            <a:ext cx="10377377" cy="778303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5"/>
          <p:cNvSpPr/>
          <p:nvPr/>
        </p:nvSpPr>
        <p:spPr>
          <a:xfrm>
            <a:off x="0" y="9258300"/>
            <a:ext cx="10983468"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lvl="0"/>
            <a:r>
              <a:rPr lang="en-US" sz="1400" dirty="0" smtClean="0">
                <a:solidFill>
                  <a:schemeClr val="dk1"/>
                </a:solidFill>
              </a:rPr>
              <a:t>3</a:t>
            </a:r>
            <a:r>
              <a:rPr lang="en-US" sz="1400" dirty="0" smtClean="0">
                <a:solidFill>
                  <a:schemeClr val="dk1"/>
                </a:solidFill>
              </a:rPr>
              <a:t>/8/2020</a:t>
            </a:r>
            <a:endParaRPr lang="en-US" sz="1400" dirty="0">
              <a:solidFill>
                <a:schemeClr val="dk1"/>
              </a:solidFill>
            </a:endParaRPr>
          </a:p>
        </p:txBody>
      </p:sp>
      <p:sp>
        <p:nvSpPr>
          <p:cNvPr id="210" name="Google Shape;210;p5"/>
          <p:cNvSpPr txBox="1">
            <a:spLocks noGrp="1"/>
          </p:cNvSpPr>
          <p:nvPr>
            <p:ph type="ftr" idx="11"/>
          </p:nvPr>
        </p:nvSpPr>
        <p:spPr>
          <a:xfrm>
            <a:off x="5039833" y="9654362"/>
            <a:ext cx="7380767" cy="305989"/>
          </a:xfrm>
          <a:prstGeom prst="rect">
            <a:avLst/>
          </a:prstGeom>
          <a:noFill/>
          <a:ln>
            <a:noFill/>
          </a:ln>
        </p:spPr>
        <p:txBody>
          <a:bodyPr spcFirstLastPara="1" wrap="square" lIns="91425" tIns="45700" rIns="91425" bIns="45700" anchor="ctr" anchorCtr="0">
            <a:noAutofit/>
          </a:bodyPr>
          <a:lstStyle/>
          <a:p>
            <a:pPr lvl="0"/>
            <a:r>
              <a:rPr lang="en-US" sz="1400" b="1" dirty="0" smtClean="0">
                <a:solidFill>
                  <a:schemeClr val="dk1"/>
                </a:solidFill>
                <a:latin typeface="Cambria"/>
                <a:ea typeface="Cambria"/>
                <a:cs typeface="Cambria"/>
                <a:sym typeface="Cambria"/>
              </a:rPr>
              <a:t>SECTORS IN INDIAN ECONOMY/GRADE-X./ECONOMICS/</a:t>
            </a:r>
            <a:r>
              <a:rPr lang="en-US" sz="1400" b="1" dirty="0" err="1" smtClean="0">
                <a:solidFill>
                  <a:schemeClr val="dk1"/>
                </a:solidFill>
                <a:latin typeface="Cambria"/>
                <a:ea typeface="Cambria"/>
                <a:cs typeface="Cambria"/>
                <a:sym typeface="Cambria"/>
              </a:rPr>
              <a:t>Mrs</a:t>
            </a:r>
            <a:r>
              <a:rPr lang="en-US" sz="1400" b="1" dirty="0" smtClean="0">
                <a:solidFill>
                  <a:schemeClr val="dk1"/>
                </a:solidFill>
                <a:latin typeface="Cambria"/>
                <a:ea typeface="Cambria"/>
                <a:cs typeface="Cambria"/>
                <a:sym typeface="Cambria"/>
              </a:rPr>
              <a:t> </a:t>
            </a:r>
            <a:r>
              <a:rPr lang="en-US" sz="1400" b="1" dirty="0" err="1" smtClean="0">
                <a:solidFill>
                  <a:schemeClr val="dk1"/>
                </a:solidFill>
                <a:latin typeface="Cambria"/>
                <a:ea typeface="Cambria"/>
                <a:cs typeface="Cambria"/>
                <a:sym typeface="Cambria"/>
              </a:rPr>
              <a:t>Sujatha</a:t>
            </a:r>
            <a:r>
              <a:rPr lang="en-US" sz="1400" b="1" dirty="0" smtClean="0">
                <a:solidFill>
                  <a:schemeClr val="dk1"/>
                </a:solidFill>
                <a:latin typeface="Cambria"/>
                <a:ea typeface="Cambria"/>
                <a:cs typeface="Cambria"/>
                <a:sym typeface="Cambria"/>
              </a:rPr>
              <a:t>/SNS ACADEMY</a:t>
            </a:r>
            <a:endParaRPr lang="en-US" sz="1400" b="1" dirty="0">
              <a:solidFill>
                <a:schemeClr val="dk1"/>
              </a:solidFill>
              <a:latin typeface="Cambria"/>
              <a:ea typeface="Cambria"/>
              <a:cs typeface="Cambria"/>
              <a:sym typeface="Cambria"/>
            </a:endParaRPr>
          </a:p>
        </p:txBody>
      </p:sp>
      <p:sp>
        <p:nvSpPr>
          <p:cNvPr id="211" name="Google Shape;211;p5"/>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smtClean="0">
                <a:solidFill>
                  <a:schemeClr val="dk1"/>
                </a:solidFill>
                <a:latin typeface="Cambria"/>
                <a:ea typeface="Cambria"/>
                <a:cs typeface="Cambria"/>
                <a:sym typeface="Cambria"/>
              </a:rPr>
              <a:pPr marL="0" lvl="0" indent="0" algn="r" rtl="0">
                <a:spcBef>
                  <a:spcPts val="0"/>
                </a:spcBef>
                <a:spcAft>
                  <a:spcPts val="0"/>
                </a:spcAft>
                <a:buNone/>
              </a:pPr>
              <a:t>16</a:t>
            </a:fld>
            <a:r>
              <a:rPr lang="en-US" sz="1400" dirty="0" smtClean="0">
                <a:solidFill>
                  <a:schemeClr val="dk1"/>
                </a:solidFill>
                <a:latin typeface="Cambria"/>
                <a:ea typeface="Cambria"/>
                <a:cs typeface="Cambria"/>
                <a:sym typeface="Cambria"/>
              </a:rPr>
              <a:t>/22</a:t>
            </a:r>
            <a:endParaRPr sz="1400">
              <a:solidFill>
                <a:schemeClr val="dk1"/>
              </a:solidFill>
              <a:latin typeface="Cambria"/>
              <a:ea typeface="Cambria"/>
              <a:cs typeface="Cambria"/>
              <a:sym typeface="Cambria"/>
            </a:endParaRPr>
          </a:p>
        </p:txBody>
      </p:sp>
      <p:sp>
        <p:nvSpPr>
          <p:cNvPr id="212" name="Google Shape;212;p5"/>
          <p:cNvSpPr/>
          <p:nvPr/>
        </p:nvSpPr>
        <p:spPr>
          <a:xfrm>
            <a:off x="3810000" y="3086100"/>
            <a:ext cx="11844130"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chemeClr val="dk1"/>
                </a:solidFill>
                <a:latin typeface="Cambria"/>
                <a:ea typeface="Cambria"/>
                <a:cs typeface="Cambria"/>
                <a:sym typeface="Cambria"/>
              </a:rPr>
              <a:t/>
            </a:r>
            <a:br>
              <a:rPr lang="en-US" sz="1800" b="1" i="0" u="none" strike="noStrike" cap="none" dirty="0">
                <a:solidFill>
                  <a:schemeClr val="dk1"/>
                </a:solidFill>
                <a:latin typeface="Cambria"/>
                <a:ea typeface="Cambria"/>
                <a:cs typeface="Cambria"/>
                <a:sym typeface="Cambria"/>
              </a:rPr>
            </a:br>
            <a:endParaRPr sz="1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chemeClr val="dk1"/>
                </a:solidFill>
                <a:latin typeface="Cambria"/>
                <a:ea typeface="Cambria"/>
                <a:cs typeface="Cambria"/>
                <a:sym typeface="Cambria"/>
              </a:rPr>
              <a:t/>
            </a:r>
            <a:br>
              <a:rPr lang="en-US" sz="3200" b="1" i="0" u="none" strike="noStrike" cap="none" dirty="0">
                <a:solidFill>
                  <a:schemeClr val="dk1"/>
                </a:solidFill>
                <a:latin typeface="Cambria"/>
                <a:ea typeface="Cambria"/>
                <a:cs typeface="Cambria"/>
                <a:sym typeface="Cambria"/>
              </a:rPr>
            </a:br>
            <a:endParaRPr sz="1800" b="0" i="0" u="none" strike="noStrike" cap="none">
              <a:solidFill>
                <a:schemeClr val="dk1"/>
              </a:solidFill>
              <a:latin typeface="Calibri"/>
              <a:ea typeface="Calibri"/>
              <a:cs typeface="Calibri"/>
              <a:sym typeface="Calibri"/>
            </a:endParaRPr>
          </a:p>
        </p:txBody>
      </p:sp>
      <p:pic>
        <p:nvPicPr>
          <p:cNvPr id="1026" name="Picture 2" descr="C:\Users\sai\Desktop\nrega-implemented.jpg"/>
          <p:cNvPicPr>
            <a:picLocks noChangeAspect="1" noChangeArrowheads="1"/>
          </p:cNvPicPr>
          <p:nvPr/>
        </p:nvPicPr>
        <p:blipFill>
          <a:blip r:embed="rId3"/>
          <a:srcRect/>
          <a:stretch>
            <a:fillRect/>
          </a:stretch>
        </p:blipFill>
        <p:spPr bwMode="auto">
          <a:xfrm>
            <a:off x="4465674" y="681370"/>
            <a:ext cx="8463517" cy="846263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9"/>
          <p:cNvSpPr/>
          <p:nvPr/>
        </p:nvSpPr>
        <p:spPr>
          <a:xfrm>
            <a:off x="2828261" y="9769217"/>
            <a:ext cx="10983468"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17517173" y="2426950"/>
            <a:ext cx="47700" cy="64200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txBox="1">
            <a:spLocks noGrp="1"/>
          </p:cNvSpPr>
          <p:nvPr>
            <p:ph type="dt" idx="10"/>
          </p:nvPr>
        </p:nvSpPr>
        <p:spPr>
          <a:xfrm>
            <a:off x="361508" y="9696894"/>
            <a:ext cx="2147776" cy="233916"/>
          </a:xfrm>
          <a:prstGeom prst="rect">
            <a:avLst/>
          </a:prstGeom>
          <a:noFill/>
          <a:ln>
            <a:noFill/>
          </a:ln>
        </p:spPr>
        <p:txBody>
          <a:bodyPr spcFirstLastPara="1" wrap="square" lIns="91425" tIns="45700" rIns="91425" bIns="45700" anchor="ctr" anchorCtr="0">
            <a:noAutofit/>
          </a:bodyPr>
          <a:lstStyle/>
          <a:p>
            <a:pPr lvl="0"/>
            <a:r>
              <a:rPr lang="en-US" sz="1400" dirty="0" smtClean="0">
                <a:solidFill>
                  <a:schemeClr val="dk1"/>
                </a:solidFill>
              </a:rPr>
              <a:t>3</a:t>
            </a:r>
            <a:r>
              <a:rPr lang="en-US" sz="1400" dirty="0" smtClean="0">
                <a:solidFill>
                  <a:schemeClr val="dk1"/>
                </a:solidFill>
              </a:rPr>
              <a:t>/8/2020</a:t>
            </a:r>
            <a:endParaRPr lang="en-US" sz="1400" dirty="0">
              <a:solidFill>
                <a:schemeClr val="dk1"/>
              </a:solidFill>
            </a:endParaRPr>
          </a:p>
        </p:txBody>
      </p:sp>
      <p:sp>
        <p:nvSpPr>
          <p:cNvPr id="250" name="Google Shape;250;p9"/>
          <p:cNvSpPr txBox="1">
            <a:spLocks noGrp="1"/>
          </p:cNvSpPr>
          <p:nvPr>
            <p:ph type="ftr" idx="11"/>
          </p:nvPr>
        </p:nvSpPr>
        <p:spPr>
          <a:xfrm>
            <a:off x="6324600" y="9696892"/>
            <a:ext cx="7625316" cy="263459"/>
          </a:xfrm>
          <a:prstGeom prst="rect">
            <a:avLst/>
          </a:prstGeom>
          <a:noFill/>
          <a:ln>
            <a:noFill/>
          </a:ln>
        </p:spPr>
        <p:txBody>
          <a:bodyPr spcFirstLastPara="1" wrap="square" lIns="91425" tIns="45700" rIns="91425" bIns="45700" anchor="ctr" anchorCtr="0">
            <a:noAutofit/>
          </a:bodyPr>
          <a:lstStyle/>
          <a:p>
            <a:pPr lvl="0"/>
            <a:r>
              <a:rPr lang="en-US" sz="1400" b="1" dirty="0" smtClean="0">
                <a:solidFill>
                  <a:schemeClr val="dk1"/>
                </a:solidFill>
                <a:latin typeface="Cambria"/>
                <a:ea typeface="Cambria"/>
                <a:cs typeface="Cambria"/>
                <a:sym typeface="Cambria"/>
              </a:rPr>
              <a:t>SECTORS IN INDIAN ECONOMY/GRADE-X./ECONOMICS/</a:t>
            </a:r>
            <a:r>
              <a:rPr lang="en-US" sz="1400" b="1" dirty="0" err="1" smtClean="0">
                <a:solidFill>
                  <a:schemeClr val="dk1"/>
                </a:solidFill>
                <a:latin typeface="Cambria"/>
                <a:ea typeface="Cambria"/>
                <a:cs typeface="Cambria"/>
                <a:sym typeface="Cambria"/>
              </a:rPr>
              <a:t>Mrs</a:t>
            </a:r>
            <a:r>
              <a:rPr lang="en-US" sz="1400" b="1" dirty="0" smtClean="0">
                <a:solidFill>
                  <a:schemeClr val="dk1"/>
                </a:solidFill>
                <a:latin typeface="Cambria"/>
                <a:ea typeface="Cambria"/>
                <a:cs typeface="Cambria"/>
                <a:sym typeface="Cambria"/>
              </a:rPr>
              <a:t> </a:t>
            </a:r>
            <a:r>
              <a:rPr lang="en-US" sz="1400" b="1" dirty="0" err="1" smtClean="0">
                <a:solidFill>
                  <a:schemeClr val="dk1"/>
                </a:solidFill>
                <a:latin typeface="Cambria"/>
                <a:ea typeface="Cambria"/>
                <a:cs typeface="Cambria"/>
                <a:sym typeface="Cambria"/>
              </a:rPr>
              <a:t>Sujatha</a:t>
            </a:r>
            <a:r>
              <a:rPr lang="en-US" sz="1400" b="1" dirty="0" smtClean="0">
                <a:solidFill>
                  <a:schemeClr val="dk1"/>
                </a:solidFill>
                <a:latin typeface="Cambria"/>
                <a:ea typeface="Cambria"/>
                <a:cs typeface="Cambria"/>
                <a:sym typeface="Cambria"/>
              </a:rPr>
              <a:t>/SNS ACADEMY</a:t>
            </a:r>
            <a:endParaRPr lang="en-US" sz="1400" b="1" dirty="0">
              <a:solidFill>
                <a:schemeClr val="dk1"/>
              </a:solidFill>
              <a:latin typeface="Cambria"/>
              <a:ea typeface="Cambria"/>
              <a:cs typeface="Cambria"/>
              <a:sym typeface="Cambria"/>
            </a:endParaRPr>
          </a:p>
        </p:txBody>
      </p:sp>
      <p:sp>
        <p:nvSpPr>
          <p:cNvPr id="251" name="Google Shape;251;p9"/>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smtClean="0">
                <a:solidFill>
                  <a:schemeClr val="dk1"/>
                </a:solidFill>
                <a:latin typeface="Cambria"/>
                <a:ea typeface="Cambria"/>
                <a:cs typeface="Cambria"/>
                <a:sym typeface="Cambria"/>
              </a:rPr>
              <a:pPr marL="0" lvl="0" indent="0" algn="r" rtl="0">
                <a:spcBef>
                  <a:spcPts val="0"/>
                </a:spcBef>
                <a:spcAft>
                  <a:spcPts val="0"/>
                </a:spcAft>
                <a:buNone/>
              </a:pPr>
              <a:t>17</a:t>
            </a:fld>
            <a:r>
              <a:rPr lang="en-US" sz="1400" dirty="0" smtClean="0">
                <a:solidFill>
                  <a:schemeClr val="dk1"/>
                </a:solidFill>
                <a:latin typeface="Cambria"/>
                <a:ea typeface="Cambria"/>
                <a:cs typeface="Cambria"/>
                <a:sym typeface="Cambria"/>
              </a:rPr>
              <a:t>/22</a:t>
            </a:r>
            <a:endParaRPr sz="1400">
              <a:solidFill>
                <a:schemeClr val="dk1"/>
              </a:solidFill>
              <a:latin typeface="Cambria"/>
              <a:ea typeface="Cambria"/>
              <a:cs typeface="Cambria"/>
              <a:sym typeface="Cambria"/>
            </a:endParaRPr>
          </a:p>
        </p:txBody>
      </p:sp>
      <p:sp>
        <p:nvSpPr>
          <p:cNvPr id="252" name="Google Shape;252;p9"/>
          <p:cNvSpPr/>
          <p:nvPr/>
        </p:nvSpPr>
        <p:spPr>
          <a:xfrm>
            <a:off x="3810000" y="3086100"/>
            <a:ext cx="11844130"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chemeClr val="dk1"/>
                </a:solidFill>
                <a:latin typeface="Cambria"/>
                <a:ea typeface="Cambria"/>
                <a:cs typeface="Cambria"/>
                <a:sym typeface="Cambria"/>
              </a:rPr>
              <a:t/>
            </a:r>
            <a:br>
              <a:rPr lang="en-US" sz="1800" b="1" i="0" u="none" strike="noStrike" cap="none" dirty="0">
                <a:solidFill>
                  <a:schemeClr val="dk1"/>
                </a:solidFill>
                <a:latin typeface="Cambria"/>
                <a:ea typeface="Cambria"/>
                <a:cs typeface="Cambria"/>
                <a:sym typeface="Cambria"/>
              </a:rPr>
            </a:br>
            <a:endParaRPr sz="1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chemeClr val="dk1"/>
                </a:solidFill>
                <a:latin typeface="Cambria"/>
                <a:ea typeface="Cambria"/>
                <a:cs typeface="Cambria"/>
                <a:sym typeface="Cambria"/>
              </a:rPr>
              <a:t/>
            </a:r>
            <a:br>
              <a:rPr lang="en-US" sz="3200" b="1" i="0" u="none" strike="noStrike" cap="none" dirty="0">
                <a:solidFill>
                  <a:schemeClr val="dk1"/>
                </a:solidFill>
                <a:latin typeface="Cambria"/>
                <a:ea typeface="Cambria"/>
                <a:cs typeface="Cambria"/>
                <a:sym typeface="Cambria"/>
              </a:rPr>
            </a:br>
            <a:endParaRPr sz="1800" b="0" i="0" u="none" strike="noStrike" cap="none">
              <a:solidFill>
                <a:schemeClr val="dk1"/>
              </a:solidFill>
              <a:latin typeface="Calibri"/>
              <a:ea typeface="Calibri"/>
              <a:cs typeface="Calibri"/>
              <a:sym typeface="Calibri"/>
            </a:endParaRPr>
          </a:p>
        </p:txBody>
      </p:sp>
      <p:pic>
        <p:nvPicPr>
          <p:cNvPr id="3075" name="Picture 3" descr="C:\Users\sai\Desktop\organised-vs-unorganised-sector.jpg"/>
          <p:cNvPicPr>
            <a:picLocks noChangeAspect="1" noChangeArrowheads="1"/>
          </p:cNvPicPr>
          <p:nvPr/>
        </p:nvPicPr>
        <p:blipFill>
          <a:blip r:embed="rId3"/>
          <a:srcRect/>
          <a:stretch>
            <a:fillRect/>
          </a:stretch>
        </p:blipFill>
        <p:spPr bwMode="auto">
          <a:xfrm>
            <a:off x="2551814" y="471308"/>
            <a:ext cx="11717079" cy="879699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0344" y="4293745"/>
            <a:ext cx="8229600" cy="1143000"/>
          </a:xfrm>
        </p:spPr>
        <p:txBody>
          <a:bodyPr/>
          <a:lstStyle/>
          <a:p>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18</a:t>
            </a:fld>
            <a:r>
              <a:rPr lang="en-US" dirty="0" smtClean="0"/>
              <a:t>/22</a:t>
            </a:r>
            <a:endParaRPr lang="en-US" dirty="0"/>
          </a:p>
        </p:txBody>
      </p:sp>
      <p:pic>
        <p:nvPicPr>
          <p:cNvPr id="1026" name="Picture 2" descr="C:\Users\sai\Desktop\legal-protection-and-social-security-in-unorganized-sector-with-special-references-in-india-11-638.jpg"/>
          <p:cNvPicPr>
            <a:picLocks noChangeAspect="1" noChangeArrowheads="1"/>
          </p:cNvPicPr>
          <p:nvPr/>
        </p:nvPicPr>
        <p:blipFill>
          <a:blip r:embed="rId2"/>
          <a:srcRect/>
          <a:stretch>
            <a:fillRect/>
          </a:stretch>
        </p:blipFill>
        <p:spPr bwMode="auto">
          <a:xfrm>
            <a:off x="2551814" y="1212112"/>
            <a:ext cx="12759070" cy="8130314"/>
          </a:xfrm>
          <a:prstGeom prst="rect">
            <a:avLst/>
          </a:prstGeom>
          <a:noFill/>
        </p:spPr>
      </p:pic>
      <p:sp>
        <p:nvSpPr>
          <p:cNvPr id="5" name="Rectangle 4"/>
          <p:cNvSpPr/>
          <p:nvPr/>
        </p:nvSpPr>
        <p:spPr>
          <a:xfrm>
            <a:off x="516746" y="9689203"/>
            <a:ext cx="880369" cy="307777"/>
          </a:xfrm>
          <a:prstGeom prst="rect">
            <a:avLst/>
          </a:prstGeom>
        </p:spPr>
        <p:txBody>
          <a:bodyPr wrap="none">
            <a:spAutoFit/>
          </a:bodyPr>
          <a:lstStyle/>
          <a:p>
            <a:pPr lvl="0"/>
            <a:r>
              <a:rPr lang="en-US" dirty="0" smtClean="0">
                <a:solidFill>
                  <a:schemeClr val="dk1"/>
                </a:solidFill>
              </a:rPr>
              <a:t>1/8/2020</a:t>
            </a:r>
            <a:endParaRPr lang="en-US" dirty="0">
              <a:solidFill>
                <a:schemeClr val="dk1"/>
              </a:solidFill>
            </a:endParaRPr>
          </a:p>
        </p:txBody>
      </p:sp>
      <p:sp>
        <p:nvSpPr>
          <p:cNvPr id="6" name="Rectangle 5"/>
          <p:cNvSpPr/>
          <p:nvPr/>
        </p:nvSpPr>
        <p:spPr>
          <a:xfrm>
            <a:off x="5267323" y="9646673"/>
            <a:ext cx="6987810" cy="307777"/>
          </a:xfrm>
          <a:prstGeom prst="rect">
            <a:avLst/>
          </a:prstGeom>
        </p:spPr>
        <p:txBody>
          <a:bodyPr wrap="none">
            <a:spAutoFit/>
          </a:bodyPr>
          <a:lstStyle/>
          <a:p>
            <a:pPr lvl="0" algn="ctr"/>
            <a:r>
              <a:rPr lang="en-US" b="1" dirty="0" smtClean="0">
                <a:solidFill>
                  <a:schemeClr val="dk1"/>
                </a:solidFill>
                <a:latin typeface="Cambria"/>
                <a:ea typeface="Cambria"/>
                <a:cs typeface="Cambria"/>
                <a:sym typeface="Cambria"/>
              </a:rPr>
              <a:t>SECTORS IN INDIAN ECONOMY/GRADE-X./ECONOMICS/</a:t>
            </a:r>
            <a:r>
              <a:rPr lang="en-US" b="1" dirty="0" err="1" smtClean="0">
                <a:solidFill>
                  <a:schemeClr val="dk1"/>
                </a:solidFill>
                <a:latin typeface="Cambria"/>
                <a:ea typeface="Cambria"/>
                <a:cs typeface="Cambria"/>
                <a:sym typeface="Cambria"/>
              </a:rPr>
              <a:t>Mrs</a:t>
            </a:r>
            <a:r>
              <a:rPr lang="en-US" b="1" dirty="0" smtClean="0">
                <a:solidFill>
                  <a:schemeClr val="dk1"/>
                </a:solidFill>
                <a:latin typeface="Cambria"/>
                <a:ea typeface="Cambria"/>
                <a:cs typeface="Cambria"/>
                <a:sym typeface="Cambria"/>
              </a:rPr>
              <a:t> </a:t>
            </a:r>
            <a:r>
              <a:rPr lang="en-US" b="1" dirty="0" err="1" smtClean="0">
                <a:solidFill>
                  <a:schemeClr val="dk1"/>
                </a:solidFill>
                <a:latin typeface="Cambria"/>
                <a:ea typeface="Cambria"/>
                <a:cs typeface="Cambria"/>
                <a:sym typeface="Cambria"/>
              </a:rPr>
              <a:t>Sujatha</a:t>
            </a:r>
            <a:r>
              <a:rPr lang="en-US" b="1" dirty="0" smtClean="0">
                <a:solidFill>
                  <a:schemeClr val="dk1"/>
                </a:solidFill>
                <a:latin typeface="Cambria"/>
                <a:ea typeface="Cambria"/>
                <a:cs typeface="Cambria"/>
                <a:sym typeface="Cambria"/>
              </a:rPr>
              <a:t>/SNS ACADEMY</a:t>
            </a:r>
            <a:endParaRPr lang="en-US" b="1" dirty="0">
              <a:solidFill>
                <a:schemeClr val="dk1"/>
              </a:solidFill>
              <a:latin typeface="Cambria"/>
              <a:ea typeface="Cambria"/>
              <a:cs typeface="Cambria"/>
              <a:sym typeface="Cambr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9"/>
          <p:cNvSpPr/>
          <p:nvPr/>
        </p:nvSpPr>
        <p:spPr>
          <a:xfrm>
            <a:off x="0" y="9258300"/>
            <a:ext cx="10983468"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17517173" y="2426950"/>
            <a:ext cx="47700" cy="64200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r>
              <a:rPr lang="en-US" sz="1400" dirty="0" smtClean="0">
                <a:solidFill>
                  <a:schemeClr val="dk1"/>
                </a:solidFill>
              </a:rPr>
              <a:t>1/8/2020</a:t>
            </a:r>
          </a:p>
          <a:p>
            <a:pPr marL="0" lvl="0" indent="0" algn="l" rtl="0">
              <a:spcBef>
                <a:spcPts val="0"/>
              </a:spcBef>
              <a:spcAft>
                <a:spcPts val="0"/>
              </a:spcAft>
              <a:buNone/>
            </a:pPr>
            <a:endParaRPr sz="1400">
              <a:solidFill>
                <a:schemeClr val="dk1"/>
              </a:solidFill>
            </a:endParaRPr>
          </a:p>
        </p:txBody>
      </p:sp>
      <p:sp>
        <p:nvSpPr>
          <p:cNvPr id="250" name="Google Shape;250;p9"/>
          <p:cNvSpPr txBox="1">
            <a:spLocks noGrp="1"/>
          </p:cNvSpPr>
          <p:nvPr>
            <p:ph type="ftr" idx="11"/>
          </p:nvPr>
        </p:nvSpPr>
        <p:spPr>
          <a:xfrm>
            <a:off x="5167423" y="9569302"/>
            <a:ext cx="7405577" cy="391050"/>
          </a:xfrm>
          <a:prstGeom prst="rect">
            <a:avLst/>
          </a:prstGeom>
          <a:noFill/>
          <a:ln>
            <a:noFill/>
          </a:ln>
        </p:spPr>
        <p:txBody>
          <a:bodyPr spcFirstLastPara="1" wrap="square" lIns="91425" tIns="45700" rIns="91425" bIns="45700" anchor="ctr" anchorCtr="0">
            <a:noAutofit/>
          </a:bodyPr>
          <a:lstStyle/>
          <a:p>
            <a:pPr lvl="0"/>
            <a:r>
              <a:rPr lang="en-US" sz="1400" b="1" dirty="0" smtClean="0">
                <a:solidFill>
                  <a:schemeClr val="dk1"/>
                </a:solidFill>
                <a:latin typeface="Cambria"/>
                <a:ea typeface="Cambria"/>
                <a:cs typeface="Cambria"/>
                <a:sym typeface="Cambria"/>
              </a:rPr>
              <a:t>SECTORS IN INDIAN ECONOMY/GRADE-X./ECONOMICS/</a:t>
            </a:r>
            <a:r>
              <a:rPr lang="en-US" sz="1400" b="1" dirty="0" err="1" smtClean="0">
                <a:solidFill>
                  <a:schemeClr val="dk1"/>
                </a:solidFill>
                <a:latin typeface="Cambria"/>
                <a:ea typeface="Cambria"/>
                <a:cs typeface="Cambria"/>
                <a:sym typeface="Cambria"/>
              </a:rPr>
              <a:t>Mrs</a:t>
            </a:r>
            <a:r>
              <a:rPr lang="en-US" sz="1400" b="1" dirty="0" smtClean="0">
                <a:solidFill>
                  <a:schemeClr val="dk1"/>
                </a:solidFill>
                <a:latin typeface="Cambria"/>
                <a:ea typeface="Cambria"/>
                <a:cs typeface="Cambria"/>
                <a:sym typeface="Cambria"/>
              </a:rPr>
              <a:t> </a:t>
            </a:r>
            <a:r>
              <a:rPr lang="en-US" sz="1400" b="1" dirty="0" err="1" smtClean="0">
                <a:solidFill>
                  <a:schemeClr val="dk1"/>
                </a:solidFill>
                <a:latin typeface="Cambria"/>
                <a:ea typeface="Cambria"/>
                <a:cs typeface="Cambria"/>
                <a:sym typeface="Cambria"/>
              </a:rPr>
              <a:t>Sujatha</a:t>
            </a:r>
            <a:r>
              <a:rPr lang="en-US" sz="1400" b="1" dirty="0" smtClean="0">
                <a:solidFill>
                  <a:schemeClr val="dk1"/>
                </a:solidFill>
                <a:latin typeface="Cambria"/>
                <a:ea typeface="Cambria"/>
                <a:cs typeface="Cambria"/>
                <a:sym typeface="Cambria"/>
              </a:rPr>
              <a:t>/SNS ACADEMY</a:t>
            </a:r>
            <a:endParaRPr lang="en-US" sz="1400" b="1" dirty="0">
              <a:solidFill>
                <a:schemeClr val="dk1"/>
              </a:solidFill>
              <a:latin typeface="Cambria"/>
              <a:ea typeface="Cambria"/>
              <a:cs typeface="Cambria"/>
              <a:sym typeface="Cambria"/>
            </a:endParaRPr>
          </a:p>
        </p:txBody>
      </p:sp>
      <p:sp>
        <p:nvSpPr>
          <p:cNvPr id="251" name="Google Shape;251;p9"/>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smtClean="0">
                <a:solidFill>
                  <a:schemeClr val="dk1"/>
                </a:solidFill>
                <a:latin typeface="Cambria"/>
                <a:ea typeface="Cambria"/>
                <a:cs typeface="Cambria"/>
                <a:sym typeface="Cambria"/>
              </a:rPr>
              <a:pPr marL="0" lvl="0" indent="0" algn="r" rtl="0">
                <a:spcBef>
                  <a:spcPts val="0"/>
                </a:spcBef>
                <a:spcAft>
                  <a:spcPts val="0"/>
                </a:spcAft>
                <a:buNone/>
              </a:pPr>
              <a:t>19</a:t>
            </a:fld>
            <a:r>
              <a:rPr lang="en-US" sz="1400" dirty="0" smtClean="0">
                <a:solidFill>
                  <a:schemeClr val="dk1"/>
                </a:solidFill>
                <a:latin typeface="Cambria"/>
                <a:ea typeface="Cambria"/>
                <a:cs typeface="Cambria"/>
                <a:sym typeface="Cambria"/>
              </a:rPr>
              <a:t>/22</a:t>
            </a:r>
            <a:endParaRPr sz="1400">
              <a:solidFill>
                <a:schemeClr val="dk1"/>
              </a:solidFill>
              <a:latin typeface="Cambria"/>
              <a:ea typeface="Cambria"/>
              <a:cs typeface="Cambria"/>
              <a:sym typeface="Cambria"/>
            </a:endParaRPr>
          </a:p>
        </p:txBody>
      </p:sp>
      <p:sp>
        <p:nvSpPr>
          <p:cNvPr id="252" name="Google Shape;252;p9"/>
          <p:cNvSpPr/>
          <p:nvPr/>
        </p:nvSpPr>
        <p:spPr>
          <a:xfrm>
            <a:off x="3810000" y="3086100"/>
            <a:ext cx="11844130"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chemeClr val="dk1"/>
                </a:solidFill>
                <a:latin typeface="Cambria"/>
                <a:ea typeface="Cambria"/>
                <a:cs typeface="Cambria"/>
                <a:sym typeface="Cambria"/>
              </a:rPr>
              <a:t/>
            </a:r>
            <a:br>
              <a:rPr lang="en-US" sz="1800" b="1" i="0" u="none" strike="noStrike" cap="none" dirty="0">
                <a:solidFill>
                  <a:schemeClr val="dk1"/>
                </a:solidFill>
                <a:latin typeface="Cambria"/>
                <a:ea typeface="Cambria"/>
                <a:cs typeface="Cambria"/>
                <a:sym typeface="Cambria"/>
              </a:rPr>
            </a:br>
            <a:endParaRPr sz="1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chemeClr val="dk1"/>
                </a:solidFill>
                <a:latin typeface="Cambria"/>
                <a:ea typeface="Cambria"/>
                <a:cs typeface="Cambria"/>
                <a:sym typeface="Cambria"/>
              </a:rPr>
              <a:t/>
            </a:r>
            <a:br>
              <a:rPr lang="en-US" sz="3200" b="1" i="0" u="none" strike="noStrike" cap="none" dirty="0">
                <a:solidFill>
                  <a:schemeClr val="dk1"/>
                </a:solidFill>
                <a:latin typeface="Cambria"/>
                <a:ea typeface="Cambria"/>
                <a:cs typeface="Cambria"/>
                <a:sym typeface="Cambria"/>
              </a:rPr>
            </a:br>
            <a:endParaRPr sz="1800" b="0" i="0" u="none" strike="noStrike" cap="none">
              <a:solidFill>
                <a:schemeClr val="dk1"/>
              </a:solidFill>
              <a:latin typeface="Calibri"/>
              <a:ea typeface="Calibri"/>
              <a:cs typeface="Calibri"/>
              <a:sym typeface="Calibri"/>
            </a:endParaRPr>
          </a:p>
        </p:txBody>
      </p:sp>
      <p:pic>
        <p:nvPicPr>
          <p:cNvPr id="2050" name="Picture 2"/>
          <p:cNvPicPr>
            <a:picLocks noChangeAspect="1" noChangeArrowheads="1"/>
          </p:cNvPicPr>
          <p:nvPr/>
        </p:nvPicPr>
        <p:blipFill>
          <a:blip r:embed="rId3"/>
          <a:srcRect/>
          <a:stretch>
            <a:fillRect/>
          </a:stretch>
        </p:blipFill>
        <p:spPr bwMode="auto">
          <a:xfrm>
            <a:off x="3827722" y="1679945"/>
            <a:ext cx="10312556" cy="718346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
          <p:cNvSpPr/>
          <p:nvPr/>
        </p:nvSpPr>
        <p:spPr>
          <a:xfrm>
            <a:off x="7436419" y="9258300"/>
            <a:ext cx="1085158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txBox="1">
            <a:spLocks noGrp="1"/>
          </p:cNvSpPr>
          <p:nvPr>
            <p:ph type="dt" idx="10"/>
          </p:nvPr>
        </p:nvSpPr>
        <p:spPr>
          <a:xfrm>
            <a:off x="451934"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smtClean="0">
                <a:solidFill>
                  <a:schemeClr val="dk1"/>
                </a:solidFill>
              </a:rPr>
              <a:t>8/3/20</a:t>
            </a:r>
            <a:endParaRPr sz="1400">
              <a:solidFill>
                <a:schemeClr val="dk1"/>
              </a:solidFill>
            </a:endParaRPr>
          </a:p>
        </p:txBody>
      </p:sp>
      <p:sp>
        <p:nvSpPr>
          <p:cNvPr id="180" name="Google Shape;180;p2"/>
          <p:cNvSpPr txBox="1">
            <a:spLocks noGrp="1"/>
          </p:cNvSpPr>
          <p:nvPr>
            <p:ph type="ftr" idx="11"/>
          </p:nvPr>
        </p:nvSpPr>
        <p:spPr>
          <a:xfrm>
            <a:off x="4648200" y="9623048"/>
            <a:ext cx="7543800" cy="3210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dirty="0" smtClean="0">
                <a:solidFill>
                  <a:schemeClr val="dk1"/>
                </a:solidFill>
                <a:latin typeface="Cambria"/>
                <a:ea typeface="Cambria"/>
                <a:cs typeface="Cambria"/>
                <a:sym typeface="Cambria"/>
              </a:rPr>
              <a:t>SECTORS IN INDIAN ECONOMY/GRADE-X./ECONOMICS/</a:t>
            </a:r>
            <a:r>
              <a:rPr lang="en-US" sz="1400" b="1" dirty="0" err="1" smtClean="0">
                <a:solidFill>
                  <a:schemeClr val="dk1"/>
                </a:solidFill>
                <a:latin typeface="Cambria"/>
                <a:ea typeface="Cambria"/>
                <a:cs typeface="Cambria"/>
                <a:sym typeface="Cambria"/>
              </a:rPr>
              <a:t>Mrs</a:t>
            </a:r>
            <a:r>
              <a:rPr lang="en-US" sz="1400" b="1" dirty="0" smtClean="0">
                <a:solidFill>
                  <a:schemeClr val="dk1"/>
                </a:solidFill>
                <a:latin typeface="Cambria"/>
                <a:ea typeface="Cambria"/>
                <a:cs typeface="Cambria"/>
                <a:sym typeface="Cambria"/>
              </a:rPr>
              <a:t> </a:t>
            </a:r>
            <a:r>
              <a:rPr lang="en-US" sz="1400" b="1" dirty="0" err="1" smtClean="0">
                <a:solidFill>
                  <a:schemeClr val="dk1"/>
                </a:solidFill>
                <a:latin typeface="Cambria"/>
                <a:ea typeface="Cambria"/>
                <a:cs typeface="Cambria"/>
                <a:sym typeface="Cambria"/>
              </a:rPr>
              <a:t>Sujatha</a:t>
            </a:r>
            <a:r>
              <a:rPr lang="en-US" sz="1400" b="1" dirty="0" smtClean="0">
                <a:solidFill>
                  <a:schemeClr val="dk1"/>
                </a:solidFill>
                <a:latin typeface="Cambria"/>
                <a:ea typeface="Cambria"/>
                <a:cs typeface="Cambria"/>
                <a:sym typeface="Cambria"/>
              </a:rPr>
              <a:t>/SNS ACADEMY</a:t>
            </a:r>
            <a:endParaRPr sz="1400" b="1">
              <a:solidFill>
                <a:schemeClr val="dk1"/>
              </a:solidFill>
              <a:latin typeface="Cambria"/>
              <a:ea typeface="Cambria"/>
              <a:cs typeface="Cambria"/>
              <a:sym typeface="Cambria"/>
            </a:endParaRPr>
          </a:p>
        </p:txBody>
      </p:sp>
      <p:sp>
        <p:nvSpPr>
          <p:cNvPr id="181" name="Google Shape;181;p2"/>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smtClean="0">
                <a:solidFill>
                  <a:schemeClr val="dk1"/>
                </a:solidFill>
                <a:latin typeface="Cambria"/>
                <a:ea typeface="Cambria"/>
                <a:cs typeface="Cambria"/>
                <a:sym typeface="Cambria"/>
              </a:rPr>
              <a:pPr marL="0" lvl="0" indent="0" algn="r" rtl="0">
                <a:spcBef>
                  <a:spcPts val="0"/>
                </a:spcBef>
                <a:spcAft>
                  <a:spcPts val="0"/>
                </a:spcAft>
                <a:buNone/>
              </a:pPr>
              <a:t>2</a:t>
            </a:fld>
            <a:r>
              <a:rPr lang="en-US" sz="1400" dirty="0" smtClean="0">
                <a:solidFill>
                  <a:schemeClr val="dk1"/>
                </a:solidFill>
                <a:latin typeface="Cambria"/>
                <a:ea typeface="Cambria"/>
                <a:cs typeface="Cambria"/>
                <a:sym typeface="Cambria"/>
              </a:rPr>
              <a:t>/22</a:t>
            </a:r>
            <a:endParaRPr sz="1400">
              <a:solidFill>
                <a:schemeClr val="dk1"/>
              </a:solidFill>
              <a:latin typeface="Cambria"/>
              <a:ea typeface="Cambria"/>
              <a:cs typeface="Cambria"/>
              <a:sym typeface="Cambria"/>
            </a:endParaRPr>
          </a:p>
        </p:txBody>
      </p:sp>
      <p:sp>
        <p:nvSpPr>
          <p:cNvPr id="182" name="Google Shape;182;p2"/>
          <p:cNvSpPr/>
          <p:nvPr/>
        </p:nvSpPr>
        <p:spPr>
          <a:xfrm>
            <a:off x="3276600" y="3086100"/>
            <a:ext cx="12377531" cy="30777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chemeClr val="dk1"/>
                </a:solidFill>
                <a:latin typeface="Cambria"/>
                <a:ea typeface="Cambria"/>
                <a:cs typeface="Cambria"/>
                <a:sym typeface="Cambria"/>
              </a:rPr>
              <a:t/>
            </a:r>
            <a:br>
              <a:rPr lang="en-US" sz="1800" b="1" i="0" u="none" strike="noStrike" cap="none" dirty="0">
                <a:solidFill>
                  <a:schemeClr val="dk1"/>
                </a:solidFill>
                <a:latin typeface="Cambria"/>
                <a:ea typeface="Cambria"/>
                <a:cs typeface="Cambria"/>
                <a:sym typeface="Cambria"/>
              </a:rPr>
            </a:br>
            <a:endParaRPr sz="1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4000" b="1" i="0" u="none" strike="noStrike" cap="none" dirty="0" smtClean="0">
                <a:solidFill>
                  <a:schemeClr val="dk1"/>
                </a:solidFill>
                <a:latin typeface="Cambria"/>
                <a:ea typeface="Cambria"/>
                <a:cs typeface="Cambria"/>
                <a:sym typeface="Cambria"/>
              </a:rPr>
              <a:t>Prepare a detailed report on impact of Chinese product on  Indian product.</a:t>
            </a:r>
            <a:endParaRPr sz="40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chemeClr val="dk1"/>
                </a:solidFill>
                <a:latin typeface="Cambria"/>
                <a:ea typeface="Cambria"/>
                <a:cs typeface="Cambria"/>
                <a:sym typeface="Cambria"/>
              </a:rPr>
              <a:t/>
            </a:r>
            <a:br>
              <a:rPr lang="en-US" sz="3200" b="1" i="0" u="none" strike="noStrike" cap="none" dirty="0">
                <a:solidFill>
                  <a:schemeClr val="dk1"/>
                </a:solidFill>
                <a:latin typeface="Cambria"/>
                <a:ea typeface="Cambria"/>
                <a:cs typeface="Cambria"/>
                <a:sym typeface="Cambria"/>
              </a:rPr>
            </a:b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2270" y="3762117"/>
            <a:ext cx="8229600" cy="1143000"/>
          </a:xfrm>
        </p:spPr>
        <p:txBody>
          <a:bodyPr/>
          <a:lstStyle/>
          <a:p>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20</a:t>
            </a:fld>
            <a:r>
              <a:rPr lang="en-US" dirty="0" smtClean="0"/>
              <a:t>/22</a:t>
            </a:r>
            <a:endParaRPr lang="en-US" dirty="0"/>
          </a:p>
        </p:txBody>
      </p:sp>
      <p:pic>
        <p:nvPicPr>
          <p:cNvPr id="2050" name="Picture 2" descr="C:\Users\sai\Desktop\infant-mortality-n.jpg"/>
          <p:cNvPicPr>
            <a:picLocks noChangeAspect="1" noChangeArrowheads="1"/>
          </p:cNvPicPr>
          <p:nvPr/>
        </p:nvPicPr>
        <p:blipFill>
          <a:blip r:embed="rId2"/>
          <a:srcRect/>
          <a:stretch>
            <a:fillRect/>
          </a:stretch>
        </p:blipFill>
        <p:spPr bwMode="auto">
          <a:xfrm>
            <a:off x="3338623" y="1092495"/>
            <a:ext cx="11206717" cy="8405038"/>
          </a:xfrm>
          <a:prstGeom prst="rect">
            <a:avLst/>
          </a:prstGeom>
          <a:noFill/>
        </p:spPr>
      </p:pic>
      <p:sp>
        <p:nvSpPr>
          <p:cNvPr id="5" name="Rectangle 4"/>
          <p:cNvSpPr/>
          <p:nvPr/>
        </p:nvSpPr>
        <p:spPr>
          <a:xfrm>
            <a:off x="282829" y="9667938"/>
            <a:ext cx="841897" cy="338554"/>
          </a:xfrm>
          <a:prstGeom prst="rect">
            <a:avLst/>
          </a:prstGeom>
        </p:spPr>
        <p:txBody>
          <a:bodyPr wrap="none">
            <a:spAutoFit/>
          </a:bodyPr>
          <a:lstStyle/>
          <a:p>
            <a:pPr lvl="0"/>
            <a:r>
              <a:rPr lang="en-US" sz="1600" dirty="0" smtClean="0">
                <a:solidFill>
                  <a:schemeClr val="dk1"/>
                </a:solidFill>
                <a:latin typeface="Cambria" pitchFamily="18" charset="0"/>
              </a:rPr>
              <a:t>3/8/20</a:t>
            </a:r>
            <a:endParaRPr lang="en-US" sz="1600" dirty="0">
              <a:solidFill>
                <a:schemeClr val="dk1"/>
              </a:solidFill>
              <a:latin typeface="Cambria" pitchFamily="18" charset="0"/>
            </a:endParaRPr>
          </a:p>
        </p:txBody>
      </p:sp>
      <p:sp>
        <p:nvSpPr>
          <p:cNvPr id="6" name="Rectangle 5"/>
          <p:cNvSpPr/>
          <p:nvPr/>
        </p:nvSpPr>
        <p:spPr>
          <a:xfrm>
            <a:off x="5947806" y="9519082"/>
            <a:ext cx="6987810" cy="307777"/>
          </a:xfrm>
          <a:prstGeom prst="rect">
            <a:avLst/>
          </a:prstGeom>
        </p:spPr>
        <p:txBody>
          <a:bodyPr wrap="none">
            <a:spAutoFit/>
          </a:bodyPr>
          <a:lstStyle/>
          <a:p>
            <a:pPr lvl="0" algn="ctr"/>
            <a:r>
              <a:rPr lang="en-US" b="1" dirty="0" smtClean="0">
                <a:solidFill>
                  <a:schemeClr val="dk1"/>
                </a:solidFill>
                <a:latin typeface="Cambria"/>
                <a:ea typeface="Cambria"/>
                <a:cs typeface="Cambria"/>
                <a:sym typeface="Cambria"/>
              </a:rPr>
              <a:t>SECTORS IN INDIAN ECONOMY/GRADE-X./ECONOMICS/</a:t>
            </a:r>
            <a:r>
              <a:rPr lang="en-US" b="1" dirty="0" err="1" smtClean="0">
                <a:solidFill>
                  <a:schemeClr val="dk1"/>
                </a:solidFill>
                <a:latin typeface="Cambria"/>
                <a:ea typeface="Cambria"/>
                <a:cs typeface="Cambria"/>
                <a:sym typeface="Cambria"/>
              </a:rPr>
              <a:t>Mrs</a:t>
            </a:r>
            <a:r>
              <a:rPr lang="en-US" b="1" dirty="0" smtClean="0">
                <a:solidFill>
                  <a:schemeClr val="dk1"/>
                </a:solidFill>
                <a:latin typeface="Cambria"/>
                <a:ea typeface="Cambria"/>
                <a:cs typeface="Cambria"/>
                <a:sym typeface="Cambria"/>
              </a:rPr>
              <a:t> </a:t>
            </a:r>
            <a:r>
              <a:rPr lang="en-US" b="1" dirty="0" err="1" smtClean="0">
                <a:solidFill>
                  <a:schemeClr val="dk1"/>
                </a:solidFill>
                <a:latin typeface="Cambria"/>
                <a:ea typeface="Cambria"/>
                <a:cs typeface="Cambria"/>
                <a:sym typeface="Cambria"/>
              </a:rPr>
              <a:t>Sujatha</a:t>
            </a:r>
            <a:r>
              <a:rPr lang="en-US" b="1" dirty="0" smtClean="0">
                <a:solidFill>
                  <a:schemeClr val="dk1"/>
                </a:solidFill>
                <a:latin typeface="Cambria"/>
                <a:ea typeface="Cambria"/>
                <a:cs typeface="Cambria"/>
                <a:sym typeface="Cambria"/>
              </a:rPr>
              <a:t>/SNS ACADEMY</a:t>
            </a:r>
            <a:endParaRPr lang="en-US" b="1" dirty="0">
              <a:solidFill>
                <a:schemeClr val="dk1"/>
              </a:solidFill>
              <a:latin typeface="Cambria"/>
              <a:ea typeface="Cambria"/>
              <a:cs typeface="Cambria"/>
              <a:sym typeface="Cambr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647" y="1701208"/>
            <a:ext cx="12163646" cy="7251405"/>
          </a:xfrm>
        </p:spPr>
        <p:txBody>
          <a:bodyPr>
            <a:noAutofit/>
          </a:bodyPr>
          <a:lstStyle/>
          <a:p>
            <a:pPr algn="l"/>
            <a:r>
              <a:rPr lang="en-US" b="1" u="sng" dirty="0" smtClean="0"/>
              <a:t/>
            </a:r>
            <a:br>
              <a:rPr lang="en-US" b="1" u="sng" dirty="0" smtClean="0"/>
            </a:br>
            <a:r>
              <a:rPr lang="en-US" b="1" u="sng" dirty="0" smtClean="0"/>
              <a:t>Questions related to the above slides</a:t>
            </a:r>
            <a:r>
              <a:rPr lang="en-US" b="1" dirty="0" smtClean="0"/>
              <a:t>:</a:t>
            </a:r>
            <a:br>
              <a:rPr lang="en-US" b="1" dirty="0" smtClean="0"/>
            </a:br>
            <a:r>
              <a:rPr lang="en-US" b="1" dirty="0" smtClean="0"/>
              <a:t/>
            </a:r>
            <a:br>
              <a:rPr lang="en-US" b="1" dirty="0" smtClean="0"/>
            </a:br>
            <a:r>
              <a:rPr lang="en-US" b="1" dirty="0" smtClean="0"/>
              <a:t>1</a:t>
            </a:r>
            <a:r>
              <a:rPr lang="en-US" b="1" i="1" dirty="0" smtClean="0"/>
              <a:t>) ‘Tertiary sector is not playing any significant role in Indian economy’. </a:t>
            </a:r>
            <a:r>
              <a:rPr lang="en-US" dirty="0" smtClean="0"/>
              <a:t>Do you agree? Give reasons in support of your answers.</a:t>
            </a:r>
            <a:br>
              <a:rPr lang="en-US" dirty="0" smtClean="0"/>
            </a:br>
            <a:r>
              <a:rPr lang="en-US" dirty="0" smtClean="0"/>
              <a:t/>
            </a:r>
            <a:br>
              <a:rPr lang="en-US" dirty="0" smtClean="0"/>
            </a:br>
            <a:r>
              <a:rPr lang="en-US" dirty="0" smtClean="0"/>
              <a:t>2) Compare the employment conditions in the</a:t>
            </a:r>
            <a:br>
              <a:rPr lang="en-US" dirty="0" smtClean="0"/>
            </a:br>
            <a:r>
              <a:rPr lang="en-US" dirty="0" err="1" smtClean="0"/>
              <a:t>organised</a:t>
            </a:r>
            <a:r>
              <a:rPr lang="en-US" dirty="0" smtClean="0"/>
              <a:t> and </a:t>
            </a:r>
            <a:r>
              <a:rPr lang="en-US" dirty="0" err="1" smtClean="0"/>
              <a:t>unorganised</a:t>
            </a:r>
            <a:r>
              <a:rPr lang="en-US" dirty="0" smtClean="0"/>
              <a:t> sectors. </a:t>
            </a:r>
            <a:r>
              <a:rPr lang="en-US" b="1" dirty="0" smtClean="0"/>
              <a:t/>
            </a:r>
            <a:br>
              <a:rPr lang="en-US" b="1" dirty="0" smtClean="0"/>
            </a:br>
            <a:endParaRPr lang="en-US" b="1"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21</a:t>
            </a:fld>
            <a:r>
              <a:rPr lang="en-US" dirty="0" smtClean="0"/>
              <a:t>/22</a:t>
            </a:r>
            <a:endParaRPr lang="en-US" dirty="0"/>
          </a:p>
        </p:txBody>
      </p:sp>
      <p:sp>
        <p:nvSpPr>
          <p:cNvPr id="4" name="Rectangle 3"/>
          <p:cNvSpPr/>
          <p:nvPr/>
        </p:nvSpPr>
        <p:spPr>
          <a:xfrm>
            <a:off x="322478" y="9667938"/>
            <a:ext cx="758541" cy="307777"/>
          </a:xfrm>
          <a:prstGeom prst="rect">
            <a:avLst/>
          </a:prstGeom>
        </p:spPr>
        <p:txBody>
          <a:bodyPr wrap="none">
            <a:spAutoFit/>
          </a:bodyPr>
          <a:lstStyle/>
          <a:p>
            <a:pPr lvl="0"/>
            <a:r>
              <a:rPr lang="en-US" dirty="0" smtClean="0">
                <a:solidFill>
                  <a:schemeClr val="dk1"/>
                </a:solidFill>
                <a:latin typeface="Cambria" pitchFamily="18" charset="0"/>
              </a:rPr>
              <a:t>3/8/20</a:t>
            </a:r>
            <a:endParaRPr lang="en-US" dirty="0">
              <a:solidFill>
                <a:schemeClr val="dk1"/>
              </a:solidFill>
              <a:latin typeface="Cambria" pitchFamily="18" charset="0"/>
            </a:endParaRPr>
          </a:p>
        </p:txBody>
      </p:sp>
      <p:sp>
        <p:nvSpPr>
          <p:cNvPr id="5" name="Rectangle 4"/>
          <p:cNvSpPr/>
          <p:nvPr/>
        </p:nvSpPr>
        <p:spPr>
          <a:xfrm>
            <a:off x="5756420" y="9497817"/>
            <a:ext cx="6987810" cy="307777"/>
          </a:xfrm>
          <a:prstGeom prst="rect">
            <a:avLst/>
          </a:prstGeom>
        </p:spPr>
        <p:txBody>
          <a:bodyPr wrap="none">
            <a:spAutoFit/>
          </a:bodyPr>
          <a:lstStyle/>
          <a:p>
            <a:pPr lvl="0" algn="ctr"/>
            <a:r>
              <a:rPr lang="en-US" b="1" dirty="0" smtClean="0">
                <a:solidFill>
                  <a:schemeClr val="dk1"/>
                </a:solidFill>
                <a:latin typeface="Cambria"/>
                <a:ea typeface="Cambria"/>
                <a:cs typeface="Cambria"/>
                <a:sym typeface="Cambria"/>
              </a:rPr>
              <a:t>SECTORS IN INDIAN ECONOMY/GRADE-X./ECONOMICS/</a:t>
            </a:r>
            <a:r>
              <a:rPr lang="en-US" b="1" dirty="0" err="1" smtClean="0">
                <a:solidFill>
                  <a:schemeClr val="dk1"/>
                </a:solidFill>
                <a:latin typeface="Cambria"/>
                <a:ea typeface="Cambria"/>
                <a:cs typeface="Cambria"/>
                <a:sym typeface="Cambria"/>
              </a:rPr>
              <a:t>Mrs</a:t>
            </a:r>
            <a:r>
              <a:rPr lang="en-US" b="1" dirty="0" smtClean="0">
                <a:solidFill>
                  <a:schemeClr val="dk1"/>
                </a:solidFill>
                <a:latin typeface="Cambria"/>
                <a:ea typeface="Cambria"/>
                <a:cs typeface="Cambria"/>
                <a:sym typeface="Cambria"/>
              </a:rPr>
              <a:t> </a:t>
            </a:r>
            <a:r>
              <a:rPr lang="en-US" b="1" dirty="0" err="1" smtClean="0">
                <a:solidFill>
                  <a:schemeClr val="dk1"/>
                </a:solidFill>
                <a:latin typeface="Cambria"/>
                <a:ea typeface="Cambria"/>
                <a:cs typeface="Cambria"/>
                <a:sym typeface="Cambria"/>
              </a:rPr>
              <a:t>Sujatha</a:t>
            </a:r>
            <a:r>
              <a:rPr lang="en-US" b="1" dirty="0" smtClean="0">
                <a:solidFill>
                  <a:schemeClr val="dk1"/>
                </a:solidFill>
                <a:latin typeface="Cambria"/>
                <a:ea typeface="Cambria"/>
                <a:cs typeface="Cambria"/>
                <a:sym typeface="Cambria"/>
              </a:rPr>
              <a:t>/SNS ACADEMY</a:t>
            </a:r>
            <a:endParaRPr lang="en-US" b="1" dirty="0">
              <a:solidFill>
                <a:schemeClr val="dk1"/>
              </a:solidFill>
              <a:latin typeface="Cambria"/>
              <a:ea typeface="Cambria"/>
              <a:cs typeface="Cambria"/>
              <a:sym typeface="Cambr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3079" y="1125242"/>
            <a:ext cx="12291237" cy="6764115"/>
          </a:xfrm>
        </p:spPr>
        <p:txBody>
          <a:bodyPr/>
          <a:lstStyle/>
          <a:p>
            <a:r>
              <a:rPr lang="en-US" dirty="0" smtClean="0"/>
              <a:t>References:</a:t>
            </a:r>
            <a:br>
              <a:rPr lang="en-US" dirty="0" smtClean="0"/>
            </a:br>
            <a:r>
              <a:rPr lang="en-US" sz="3600" dirty="0" smtClean="0">
                <a:hlinkClick r:id="rId2"/>
              </a:rPr>
              <a:t>https://www.youtube.com/watch?v=jNvgkrjn2fI</a:t>
            </a:r>
            <a:r>
              <a:rPr lang="en-US" sz="3600" dirty="0" smtClean="0"/>
              <a:t/>
            </a:r>
            <a:br>
              <a:rPr lang="en-US" sz="3600" dirty="0" smtClean="0"/>
            </a:br>
            <a:r>
              <a:rPr lang="en-US" sz="3600" dirty="0" smtClean="0"/>
              <a:t/>
            </a:r>
            <a:br>
              <a:rPr lang="en-US" sz="3600" dirty="0" smtClean="0"/>
            </a:br>
            <a:r>
              <a:rPr lang="en-US" sz="3600" dirty="0" smtClean="0">
                <a:hlinkClick r:id="rId3"/>
              </a:rPr>
              <a:t>https://www.youtube.com/watch?v=7aUjw5sRzBU&amp;list=RDCMUC8gnlsed8PJ1nwURyacjzzA&amp;start_radio=1&amp;t=0&amp;t=0</a:t>
            </a:r>
            <a:r>
              <a:rPr lang="en-US" sz="3600" dirty="0" smtClean="0"/>
              <a:t/>
            </a:r>
            <a:br>
              <a:rPr lang="en-US" sz="3600" dirty="0" smtClean="0"/>
            </a:br>
            <a:r>
              <a:rPr lang="en-US" sz="3600" dirty="0" smtClean="0"/>
              <a:t/>
            </a:r>
            <a:br>
              <a:rPr lang="en-US" sz="3600" dirty="0" smtClean="0"/>
            </a:br>
            <a:endParaRPr lang="en-US" sz="36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22</a:t>
            </a:fld>
            <a:r>
              <a:rPr lang="en-US" dirty="0" smtClean="0"/>
              <a:t>/22</a:t>
            </a:r>
            <a:endParaRPr lang="en-US" dirty="0"/>
          </a:p>
        </p:txBody>
      </p:sp>
      <p:pic>
        <p:nvPicPr>
          <p:cNvPr id="1026" name="Picture 2" descr="C:\Users\sai\Desktop\images.jpg"/>
          <p:cNvPicPr>
            <a:picLocks noChangeAspect="1" noChangeArrowheads="1"/>
          </p:cNvPicPr>
          <p:nvPr/>
        </p:nvPicPr>
        <p:blipFill>
          <a:blip r:embed="rId4"/>
          <a:srcRect/>
          <a:stretch>
            <a:fillRect/>
          </a:stretch>
        </p:blipFill>
        <p:spPr bwMode="auto">
          <a:xfrm>
            <a:off x="7207766" y="6176630"/>
            <a:ext cx="2724150" cy="1676400"/>
          </a:xfrm>
          <a:prstGeom prst="rect">
            <a:avLst/>
          </a:prstGeom>
          <a:noFill/>
        </p:spPr>
      </p:pic>
      <p:sp>
        <p:nvSpPr>
          <p:cNvPr id="5" name="Rectangle 4"/>
          <p:cNvSpPr/>
          <p:nvPr/>
        </p:nvSpPr>
        <p:spPr>
          <a:xfrm>
            <a:off x="365008" y="9625407"/>
            <a:ext cx="758541" cy="307777"/>
          </a:xfrm>
          <a:prstGeom prst="rect">
            <a:avLst/>
          </a:prstGeom>
        </p:spPr>
        <p:txBody>
          <a:bodyPr wrap="none">
            <a:spAutoFit/>
          </a:bodyPr>
          <a:lstStyle/>
          <a:p>
            <a:pPr lvl="0"/>
            <a:r>
              <a:rPr lang="en-US" dirty="0" smtClean="0">
                <a:solidFill>
                  <a:schemeClr val="dk1"/>
                </a:solidFill>
                <a:latin typeface="Cambria" pitchFamily="18" charset="0"/>
              </a:rPr>
              <a:t>3/8/20</a:t>
            </a:r>
            <a:endParaRPr lang="en-US" dirty="0">
              <a:solidFill>
                <a:schemeClr val="dk1"/>
              </a:solidFill>
              <a:latin typeface="Cambria" pitchFamily="18" charset="0"/>
            </a:endParaRPr>
          </a:p>
        </p:txBody>
      </p:sp>
      <p:sp>
        <p:nvSpPr>
          <p:cNvPr id="6" name="Rectangle 5"/>
          <p:cNvSpPr/>
          <p:nvPr/>
        </p:nvSpPr>
        <p:spPr>
          <a:xfrm>
            <a:off x="5692625" y="9561612"/>
            <a:ext cx="6987810" cy="307777"/>
          </a:xfrm>
          <a:prstGeom prst="rect">
            <a:avLst/>
          </a:prstGeom>
        </p:spPr>
        <p:txBody>
          <a:bodyPr wrap="none">
            <a:spAutoFit/>
          </a:bodyPr>
          <a:lstStyle/>
          <a:p>
            <a:pPr lvl="0" algn="ctr"/>
            <a:r>
              <a:rPr lang="en-US" b="1" dirty="0" smtClean="0">
                <a:solidFill>
                  <a:schemeClr val="dk1"/>
                </a:solidFill>
                <a:latin typeface="Cambria"/>
                <a:ea typeface="Cambria"/>
                <a:cs typeface="Cambria"/>
                <a:sym typeface="Cambria"/>
              </a:rPr>
              <a:t>SECTORS IN INDIAN ECONOMY/GRADE-X./ECONOMICS/</a:t>
            </a:r>
            <a:r>
              <a:rPr lang="en-US" b="1" dirty="0" err="1" smtClean="0">
                <a:solidFill>
                  <a:schemeClr val="dk1"/>
                </a:solidFill>
                <a:latin typeface="Cambria"/>
                <a:ea typeface="Cambria"/>
                <a:cs typeface="Cambria"/>
                <a:sym typeface="Cambria"/>
              </a:rPr>
              <a:t>Mrs</a:t>
            </a:r>
            <a:r>
              <a:rPr lang="en-US" b="1" dirty="0" smtClean="0">
                <a:solidFill>
                  <a:schemeClr val="dk1"/>
                </a:solidFill>
                <a:latin typeface="Cambria"/>
                <a:ea typeface="Cambria"/>
                <a:cs typeface="Cambria"/>
                <a:sym typeface="Cambria"/>
              </a:rPr>
              <a:t> </a:t>
            </a:r>
            <a:r>
              <a:rPr lang="en-US" b="1" dirty="0" err="1" smtClean="0">
                <a:solidFill>
                  <a:schemeClr val="dk1"/>
                </a:solidFill>
                <a:latin typeface="Cambria"/>
                <a:ea typeface="Cambria"/>
                <a:cs typeface="Cambria"/>
                <a:sym typeface="Cambria"/>
              </a:rPr>
              <a:t>Sujatha</a:t>
            </a:r>
            <a:r>
              <a:rPr lang="en-US" b="1" dirty="0" smtClean="0">
                <a:solidFill>
                  <a:schemeClr val="dk1"/>
                </a:solidFill>
                <a:latin typeface="Cambria"/>
                <a:ea typeface="Cambria"/>
                <a:cs typeface="Cambria"/>
                <a:sym typeface="Cambria"/>
              </a:rPr>
              <a:t>/SNS ACADEMY</a:t>
            </a:r>
            <a:endParaRPr lang="en-US" b="1" dirty="0">
              <a:solidFill>
                <a:schemeClr val="dk1"/>
              </a:solidFill>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
          <p:cNvSpPr/>
          <p:nvPr/>
        </p:nvSpPr>
        <p:spPr>
          <a:xfrm>
            <a:off x="0" y="9258300"/>
            <a:ext cx="10983468"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smtClean="0">
                <a:solidFill>
                  <a:schemeClr val="dk1"/>
                </a:solidFill>
              </a:rPr>
              <a:t>3</a:t>
            </a:r>
            <a:r>
              <a:rPr lang="en-US" sz="1400" dirty="0" smtClean="0">
                <a:solidFill>
                  <a:schemeClr val="dk1"/>
                </a:solidFill>
              </a:rPr>
              <a:t>/8/2020</a:t>
            </a:r>
            <a:endParaRPr sz="1400">
              <a:solidFill>
                <a:schemeClr val="dk1"/>
              </a:solidFill>
            </a:endParaRPr>
          </a:p>
        </p:txBody>
      </p:sp>
      <p:sp>
        <p:nvSpPr>
          <p:cNvPr id="190" name="Google Shape;190;p3"/>
          <p:cNvSpPr txBox="1">
            <a:spLocks noGrp="1"/>
          </p:cNvSpPr>
          <p:nvPr>
            <p:ph type="ftr" idx="11"/>
          </p:nvPr>
        </p:nvSpPr>
        <p:spPr>
          <a:xfrm>
            <a:off x="4040372" y="9611833"/>
            <a:ext cx="8456428" cy="42471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dirty="0" smtClean="0">
                <a:solidFill>
                  <a:schemeClr val="dk1"/>
                </a:solidFill>
                <a:latin typeface="Cambria"/>
                <a:ea typeface="Cambria"/>
                <a:cs typeface="Cambria"/>
                <a:sym typeface="Cambria"/>
              </a:rPr>
              <a:t>SECTORS  IN INDIAN ECONOMY/GRADE-X/ECONOMICS/</a:t>
            </a:r>
            <a:r>
              <a:rPr lang="en-US" sz="1400" b="1" dirty="0" err="1" smtClean="0">
                <a:solidFill>
                  <a:schemeClr val="dk1"/>
                </a:solidFill>
                <a:latin typeface="Cambria"/>
                <a:ea typeface="Cambria"/>
                <a:cs typeface="Cambria"/>
                <a:sym typeface="Cambria"/>
              </a:rPr>
              <a:t>Mrs</a:t>
            </a:r>
            <a:r>
              <a:rPr lang="en-US" sz="1400" b="1" dirty="0" smtClean="0">
                <a:solidFill>
                  <a:schemeClr val="dk1"/>
                </a:solidFill>
                <a:latin typeface="Cambria"/>
                <a:ea typeface="Cambria"/>
                <a:cs typeface="Cambria"/>
                <a:sym typeface="Cambria"/>
              </a:rPr>
              <a:t> </a:t>
            </a:r>
            <a:r>
              <a:rPr lang="en-US" sz="1400" b="1" dirty="0" err="1" smtClean="0">
                <a:solidFill>
                  <a:schemeClr val="dk1"/>
                </a:solidFill>
                <a:latin typeface="Cambria"/>
                <a:ea typeface="Cambria"/>
                <a:cs typeface="Cambria"/>
                <a:sym typeface="Cambria"/>
              </a:rPr>
              <a:t>Sujatha</a:t>
            </a:r>
            <a:r>
              <a:rPr lang="en-US" sz="1400" b="1" dirty="0" smtClean="0">
                <a:solidFill>
                  <a:schemeClr val="dk1"/>
                </a:solidFill>
                <a:latin typeface="Cambria"/>
                <a:ea typeface="Cambria"/>
                <a:cs typeface="Cambria"/>
                <a:sym typeface="Cambria"/>
              </a:rPr>
              <a:t>/SOCIAL SCIENCE/SNS ACADEMY</a:t>
            </a:r>
            <a:endParaRPr sz="1400" b="1">
              <a:solidFill>
                <a:schemeClr val="dk1"/>
              </a:solidFill>
              <a:latin typeface="Cambria"/>
              <a:ea typeface="Cambria"/>
              <a:cs typeface="Cambria"/>
              <a:sym typeface="Cambria"/>
            </a:endParaRPr>
          </a:p>
        </p:txBody>
      </p:sp>
      <p:sp>
        <p:nvSpPr>
          <p:cNvPr id="191" name="Google Shape;191;p3"/>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smtClean="0">
                <a:solidFill>
                  <a:schemeClr val="dk1"/>
                </a:solidFill>
                <a:latin typeface="Cambria"/>
                <a:ea typeface="Cambria"/>
                <a:cs typeface="Cambria"/>
                <a:sym typeface="Cambria"/>
              </a:rPr>
              <a:pPr marL="0" lvl="0" indent="0" algn="r" rtl="0">
                <a:spcBef>
                  <a:spcPts val="0"/>
                </a:spcBef>
                <a:spcAft>
                  <a:spcPts val="0"/>
                </a:spcAft>
                <a:buNone/>
              </a:pPr>
              <a:t>3</a:t>
            </a:fld>
            <a:r>
              <a:rPr lang="en-US" sz="1400" dirty="0" smtClean="0">
                <a:solidFill>
                  <a:schemeClr val="dk1"/>
                </a:solidFill>
                <a:latin typeface="Cambria"/>
                <a:ea typeface="Cambria"/>
                <a:cs typeface="Cambria"/>
                <a:sym typeface="Cambria"/>
              </a:rPr>
              <a:t>/22</a:t>
            </a:r>
            <a:endParaRPr sz="1400">
              <a:solidFill>
                <a:schemeClr val="dk1"/>
              </a:solidFill>
              <a:latin typeface="Cambria"/>
              <a:ea typeface="Cambria"/>
              <a:cs typeface="Cambria"/>
              <a:sym typeface="Cambria"/>
            </a:endParaRPr>
          </a:p>
        </p:txBody>
      </p:sp>
      <p:sp>
        <p:nvSpPr>
          <p:cNvPr id="192" name="Google Shape;192;p3"/>
          <p:cNvSpPr/>
          <p:nvPr/>
        </p:nvSpPr>
        <p:spPr>
          <a:xfrm>
            <a:off x="3810000" y="3086100"/>
            <a:ext cx="11844130"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chemeClr val="dk1"/>
                </a:solidFill>
                <a:latin typeface="Cambria"/>
                <a:ea typeface="Cambria"/>
                <a:cs typeface="Cambria"/>
                <a:sym typeface="Cambria"/>
              </a:rPr>
              <a:t/>
            </a:r>
            <a:br>
              <a:rPr lang="en-US" sz="1800" b="1" i="0" u="none" strike="noStrike" cap="none" dirty="0">
                <a:solidFill>
                  <a:schemeClr val="dk1"/>
                </a:solidFill>
                <a:latin typeface="Cambria"/>
                <a:ea typeface="Cambria"/>
                <a:cs typeface="Cambria"/>
                <a:sym typeface="Cambria"/>
              </a:rPr>
            </a:br>
            <a:endParaRPr sz="1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chemeClr val="dk1"/>
                </a:solidFill>
                <a:latin typeface="Cambria"/>
                <a:ea typeface="Cambria"/>
                <a:cs typeface="Cambria"/>
                <a:sym typeface="Cambria"/>
              </a:rPr>
              <a:t/>
            </a:r>
            <a:br>
              <a:rPr lang="en-US" sz="3200" b="1" i="0" u="none" strike="noStrike" cap="none" dirty="0">
                <a:solidFill>
                  <a:schemeClr val="dk1"/>
                </a:solidFill>
                <a:latin typeface="Cambria"/>
                <a:ea typeface="Cambria"/>
                <a:cs typeface="Cambria"/>
                <a:sym typeface="Cambria"/>
              </a:rPr>
            </a:br>
            <a:endParaRPr sz="1800" b="0" i="0" u="none" strike="noStrike" cap="none">
              <a:solidFill>
                <a:schemeClr val="dk1"/>
              </a:solidFill>
              <a:latin typeface="Calibri"/>
              <a:ea typeface="Calibri"/>
              <a:cs typeface="Calibri"/>
              <a:sym typeface="Calibri"/>
            </a:endParaRPr>
          </a:p>
        </p:txBody>
      </p:sp>
      <p:pic>
        <p:nvPicPr>
          <p:cNvPr id="1026" name="Picture 2" descr="C:\Users\sai\Desktop\Sectors+of+Indian+Economy (1).jpg"/>
          <p:cNvPicPr>
            <a:picLocks noChangeAspect="1" noChangeArrowheads="1"/>
          </p:cNvPicPr>
          <p:nvPr/>
        </p:nvPicPr>
        <p:blipFill>
          <a:blip r:embed="rId3"/>
          <a:srcRect/>
          <a:stretch>
            <a:fillRect/>
          </a:stretch>
        </p:blipFill>
        <p:spPr bwMode="auto">
          <a:xfrm>
            <a:off x="3742661" y="863895"/>
            <a:ext cx="11440632" cy="858047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4"/>
          <p:cNvSpPr/>
          <p:nvPr/>
        </p:nvSpPr>
        <p:spPr>
          <a:xfrm>
            <a:off x="7284019" y="9251434"/>
            <a:ext cx="1100398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txBox="1">
            <a:spLocks noGrp="1"/>
          </p:cNvSpPr>
          <p:nvPr>
            <p:ph type="dt" idx="10"/>
          </p:nvPr>
        </p:nvSpPr>
        <p:spPr>
          <a:xfrm>
            <a:off x="451934" y="9593520"/>
            <a:ext cx="2133600" cy="365125"/>
          </a:xfrm>
          <a:prstGeom prst="rect">
            <a:avLst/>
          </a:prstGeom>
          <a:noFill/>
          <a:ln>
            <a:noFill/>
          </a:ln>
        </p:spPr>
        <p:txBody>
          <a:bodyPr spcFirstLastPara="1" wrap="square" lIns="91425" tIns="45700" rIns="91425" bIns="45700" anchor="ctr" anchorCtr="0">
            <a:noAutofit/>
          </a:bodyPr>
          <a:lstStyle/>
          <a:p>
            <a:pPr lvl="0"/>
            <a:r>
              <a:rPr lang="en-US" sz="1400" dirty="0" smtClean="0">
                <a:solidFill>
                  <a:schemeClr val="dk1"/>
                </a:solidFill>
              </a:rPr>
              <a:t>3</a:t>
            </a:r>
            <a:r>
              <a:rPr lang="en-US" sz="1400" dirty="0" smtClean="0">
                <a:solidFill>
                  <a:schemeClr val="dk1"/>
                </a:solidFill>
              </a:rPr>
              <a:t>/8/2020</a:t>
            </a:r>
            <a:endParaRPr lang="en-US" sz="1400" dirty="0">
              <a:solidFill>
                <a:schemeClr val="dk1"/>
              </a:solidFill>
            </a:endParaRPr>
          </a:p>
        </p:txBody>
      </p:sp>
      <p:sp>
        <p:nvSpPr>
          <p:cNvPr id="200" name="Google Shape;200;p4"/>
          <p:cNvSpPr txBox="1">
            <a:spLocks noGrp="1"/>
          </p:cNvSpPr>
          <p:nvPr>
            <p:ph type="ftr" idx="11"/>
          </p:nvPr>
        </p:nvSpPr>
        <p:spPr>
          <a:xfrm>
            <a:off x="5486400" y="9639300"/>
            <a:ext cx="7620000" cy="321052"/>
          </a:xfrm>
          <a:prstGeom prst="rect">
            <a:avLst/>
          </a:prstGeom>
          <a:noFill/>
          <a:ln>
            <a:noFill/>
          </a:ln>
        </p:spPr>
        <p:txBody>
          <a:bodyPr spcFirstLastPara="1" wrap="square" lIns="91425" tIns="45700" rIns="91425" bIns="45700" anchor="ctr" anchorCtr="0">
            <a:noAutofit/>
          </a:bodyPr>
          <a:lstStyle/>
          <a:p>
            <a:pPr lvl="0"/>
            <a:r>
              <a:rPr lang="en-US" sz="1400" b="1" dirty="0" smtClean="0">
                <a:solidFill>
                  <a:schemeClr val="dk1"/>
                </a:solidFill>
                <a:latin typeface="Cambria"/>
                <a:ea typeface="Cambria"/>
                <a:cs typeface="Cambria"/>
                <a:sym typeface="Cambria"/>
              </a:rPr>
              <a:t>SECTORS IN INDIAN ECONOMY/GRADE-X./ECONOMICS/</a:t>
            </a:r>
            <a:r>
              <a:rPr lang="en-US" sz="1400" b="1" dirty="0" err="1" smtClean="0">
                <a:solidFill>
                  <a:schemeClr val="dk1"/>
                </a:solidFill>
                <a:latin typeface="Cambria"/>
                <a:ea typeface="Cambria"/>
                <a:cs typeface="Cambria"/>
                <a:sym typeface="Cambria"/>
              </a:rPr>
              <a:t>Mrs</a:t>
            </a:r>
            <a:r>
              <a:rPr lang="en-US" sz="1400" b="1" dirty="0" smtClean="0">
                <a:solidFill>
                  <a:schemeClr val="dk1"/>
                </a:solidFill>
                <a:latin typeface="Cambria"/>
                <a:ea typeface="Cambria"/>
                <a:cs typeface="Cambria"/>
                <a:sym typeface="Cambria"/>
              </a:rPr>
              <a:t> </a:t>
            </a:r>
            <a:r>
              <a:rPr lang="en-US" sz="1400" b="1" dirty="0" err="1" smtClean="0">
                <a:solidFill>
                  <a:schemeClr val="dk1"/>
                </a:solidFill>
                <a:latin typeface="Cambria"/>
                <a:ea typeface="Cambria"/>
                <a:cs typeface="Cambria"/>
                <a:sym typeface="Cambria"/>
              </a:rPr>
              <a:t>Sujatha</a:t>
            </a:r>
            <a:r>
              <a:rPr lang="en-US" sz="1400" b="1" dirty="0" smtClean="0">
                <a:solidFill>
                  <a:schemeClr val="dk1"/>
                </a:solidFill>
                <a:latin typeface="Cambria"/>
                <a:ea typeface="Cambria"/>
                <a:cs typeface="Cambria"/>
                <a:sym typeface="Cambria"/>
              </a:rPr>
              <a:t>/SNS ACADEMY</a:t>
            </a:r>
            <a:endParaRPr lang="en-US" sz="1400" b="1" dirty="0">
              <a:solidFill>
                <a:schemeClr val="dk1"/>
              </a:solidFill>
              <a:latin typeface="Cambria"/>
              <a:ea typeface="Cambria"/>
              <a:cs typeface="Cambria"/>
              <a:sym typeface="Cambria"/>
            </a:endParaRPr>
          </a:p>
        </p:txBody>
      </p:sp>
      <p:sp>
        <p:nvSpPr>
          <p:cNvPr id="201" name="Google Shape;201;p4"/>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smtClean="0">
                <a:solidFill>
                  <a:schemeClr val="dk1"/>
                </a:solidFill>
                <a:latin typeface="Cambria"/>
                <a:ea typeface="Cambria"/>
                <a:cs typeface="Cambria"/>
                <a:sym typeface="Cambria"/>
              </a:rPr>
              <a:pPr marL="0" lvl="0" indent="0" algn="r" rtl="0">
                <a:spcBef>
                  <a:spcPts val="0"/>
                </a:spcBef>
                <a:spcAft>
                  <a:spcPts val="0"/>
                </a:spcAft>
                <a:buNone/>
              </a:pPr>
              <a:t>4</a:t>
            </a:fld>
            <a:r>
              <a:rPr lang="en-US" sz="1400" dirty="0" smtClean="0">
                <a:solidFill>
                  <a:schemeClr val="dk1"/>
                </a:solidFill>
                <a:latin typeface="Cambria"/>
                <a:ea typeface="Cambria"/>
                <a:cs typeface="Cambria"/>
                <a:sym typeface="Cambria"/>
              </a:rPr>
              <a:t>/22</a:t>
            </a:r>
            <a:endParaRPr sz="1400">
              <a:solidFill>
                <a:schemeClr val="dk1"/>
              </a:solidFill>
              <a:latin typeface="Cambria"/>
              <a:ea typeface="Cambria"/>
              <a:cs typeface="Cambria"/>
              <a:sym typeface="Cambria"/>
            </a:endParaRPr>
          </a:p>
        </p:txBody>
      </p:sp>
      <p:sp>
        <p:nvSpPr>
          <p:cNvPr id="202" name="Google Shape;202;p4"/>
          <p:cNvSpPr/>
          <p:nvPr/>
        </p:nvSpPr>
        <p:spPr>
          <a:xfrm>
            <a:off x="3810000" y="3086100"/>
            <a:ext cx="11844130"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chemeClr val="dk1"/>
                </a:solidFill>
                <a:latin typeface="Cambria"/>
                <a:ea typeface="Cambria"/>
                <a:cs typeface="Cambria"/>
                <a:sym typeface="Cambria"/>
              </a:rPr>
              <a:t/>
            </a:r>
            <a:br>
              <a:rPr lang="en-US" sz="1800" b="1" i="0" u="none" strike="noStrike" cap="none" dirty="0">
                <a:solidFill>
                  <a:schemeClr val="dk1"/>
                </a:solidFill>
                <a:latin typeface="Cambria"/>
                <a:ea typeface="Cambria"/>
                <a:cs typeface="Cambria"/>
                <a:sym typeface="Cambria"/>
              </a:rPr>
            </a:br>
            <a:endParaRPr sz="1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chemeClr val="dk1"/>
                </a:solidFill>
                <a:latin typeface="Cambria"/>
                <a:ea typeface="Cambria"/>
                <a:cs typeface="Cambria"/>
                <a:sym typeface="Cambria"/>
              </a:rPr>
              <a:t/>
            </a:r>
            <a:br>
              <a:rPr lang="en-US" sz="3200" b="1" i="0" u="none" strike="noStrike" cap="none" dirty="0">
                <a:solidFill>
                  <a:schemeClr val="dk1"/>
                </a:solidFill>
                <a:latin typeface="Cambria"/>
                <a:ea typeface="Cambria"/>
                <a:cs typeface="Cambria"/>
                <a:sym typeface="Cambria"/>
              </a:rPr>
            </a:br>
            <a:endParaRPr sz="1800" b="0" i="0" u="none" strike="noStrike" cap="none">
              <a:solidFill>
                <a:schemeClr val="dk1"/>
              </a:solidFill>
              <a:latin typeface="Calibri"/>
              <a:ea typeface="Calibri"/>
              <a:cs typeface="Calibri"/>
              <a:sym typeface="Calibri"/>
            </a:endParaRPr>
          </a:p>
        </p:txBody>
      </p:sp>
      <p:pic>
        <p:nvPicPr>
          <p:cNvPr id="2050" name="Picture 2"/>
          <p:cNvPicPr>
            <a:picLocks noChangeAspect="1" noChangeArrowheads="1"/>
          </p:cNvPicPr>
          <p:nvPr/>
        </p:nvPicPr>
        <p:blipFill>
          <a:blip r:embed="rId3"/>
          <a:srcRect/>
          <a:stretch>
            <a:fillRect/>
          </a:stretch>
        </p:blipFill>
        <p:spPr bwMode="auto">
          <a:xfrm>
            <a:off x="3168502" y="1470685"/>
            <a:ext cx="11950996" cy="734563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5"/>
          <p:cNvSpPr/>
          <p:nvPr/>
        </p:nvSpPr>
        <p:spPr>
          <a:xfrm>
            <a:off x="0" y="9258300"/>
            <a:ext cx="10983468"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lvl="0"/>
            <a:r>
              <a:rPr lang="en-US" sz="1400" dirty="0" smtClean="0">
                <a:solidFill>
                  <a:schemeClr val="dk1"/>
                </a:solidFill>
              </a:rPr>
              <a:t>3</a:t>
            </a:r>
            <a:r>
              <a:rPr lang="en-US" sz="1400" dirty="0" smtClean="0">
                <a:solidFill>
                  <a:schemeClr val="dk1"/>
                </a:solidFill>
              </a:rPr>
              <a:t>/8/2020</a:t>
            </a:r>
            <a:endParaRPr lang="en-US" sz="1400" dirty="0">
              <a:solidFill>
                <a:schemeClr val="dk1"/>
              </a:solidFill>
            </a:endParaRPr>
          </a:p>
        </p:txBody>
      </p:sp>
      <p:sp>
        <p:nvSpPr>
          <p:cNvPr id="210" name="Google Shape;210;p5"/>
          <p:cNvSpPr txBox="1">
            <a:spLocks noGrp="1"/>
          </p:cNvSpPr>
          <p:nvPr>
            <p:ph type="ftr" idx="11"/>
          </p:nvPr>
        </p:nvSpPr>
        <p:spPr>
          <a:xfrm>
            <a:off x="5337545" y="9611832"/>
            <a:ext cx="7825562" cy="348519"/>
          </a:xfrm>
          <a:prstGeom prst="rect">
            <a:avLst/>
          </a:prstGeom>
          <a:noFill/>
          <a:ln>
            <a:noFill/>
          </a:ln>
        </p:spPr>
        <p:txBody>
          <a:bodyPr spcFirstLastPara="1" wrap="square" lIns="91425" tIns="45700" rIns="91425" bIns="45700" anchor="ctr" anchorCtr="0">
            <a:noAutofit/>
          </a:bodyPr>
          <a:lstStyle/>
          <a:p>
            <a:pPr lvl="0"/>
            <a:r>
              <a:rPr lang="en-US" sz="1400" b="1" dirty="0" smtClean="0">
                <a:solidFill>
                  <a:schemeClr val="dk1"/>
                </a:solidFill>
                <a:latin typeface="Cambria"/>
                <a:ea typeface="Cambria"/>
                <a:cs typeface="Cambria"/>
                <a:sym typeface="Cambria"/>
              </a:rPr>
              <a:t>SECTORS IN INDIAN ECONOMY/GRADE-X./ECONOMICS/</a:t>
            </a:r>
            <a:r>
              <a:rPr lang="en-US" sz="1400" b="1" dirty="0" err="1" smtClean="0">
                <a:solidFill>
                  <a:schemeClr val="dk1"/>
                </a:solidFill>
                <a:latin typeface="Cambria"/>
                <a:ea typeface="Cambria"/>
                <a:cs typeface="Cambria"/>
                <a:sym typeface="Cambria"/>
              </a:rPr>
              <a:t>Mrs</a:t>
            </a:r>
            <a:r>
              <a:rPr lang="en-US" sz="1400" b="1" dirty="0" smtClean="0">
                <a:solidFill>
                  <a:schemeClr val="dk1"/>
                </a:solidFill>
                <a:latin typeface="Cambria"/>
                <a:ea typeface="Cambria"/>
                <a:cs typeface="Cambria"/>
                <a:sym typeface="Cambria"/>
              </a:rPr>
              <a:t> </a:t>
            </a:r>
            <a:r>
              <a:rPr lang="en-US" sz="1400" b="1" dirty="0" err="1" smtClean="0">
                <a:solidFill>
                  <a:schemeClr val="dk1"/>
                </a:solidFill>
                <a:latin typeface="Cambria"/>
                <a:ea typeface="Cambria"/>
                <a:cs typeface="Cambria"/>
                <a:sym typeface="Cambria"/>
              </a:rPr>
              <a:t>Sujatha</a:t>
            </a:r>
            <a:r>
              <a:rPr lang="en-US" sz="1400" b="1" dirty="0" smtClean="0">
                <a:solidFill>
                  <a:schemeClr val="dk1"/>
                </a:solidFill>
                <a:latin typeface="Cambria"/>
                <a:ea typeface="Cambria"/>
                <a:cs typeface="Cambria"/>
                <a:sym typeface="Cambria"/>
              </a:rPr>
              <a:t>/SNS ACADEMY</a:t>
            </a:r>
            <a:endParaRPr lang="en-US" sz="1400" b="1" dirty="0">
              <a:solidFill>
                <a:schemeClr val="dk1"/>
              </a:solidFill>
              <a:latin typeface="Cambria"/>
              <a:ea typeface="Cambria"/>
              <a:cs typeface="Cambria"/>
              <a:sym typeface="Cambria"/>
            </a:endParaRPr>
          </a:p>
        </p:txBody>
      </p:sp>
      <p:sp>
        <p:nvSpPr>
          <p:cNvPr id="211" name="Google Shape;211;p5"/>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smtClean="0">
                <a:solidFill>
                  <a:schemeClr val="dk1"/>
                </a:solidFill>
                <a:latin typeface="Cambria"/>
                <a:ea typeface="Cambria"/>
                <a:cs typeface="Cambria"/>
                <a:sym typeface="Cambria"/>
              </a:rPr>
              <a:pPr marL="0" lvl="0" indent="0" algn="r" rtl="0">
                <a:spcBef>
                  <a:spcPts val="0"/>
                </a:spcBef>
                <a:spcAft>
                  <a:spcPts val="0"/>
                </a:spcAft>
                <a:buNone/>
              </a:pPr>
              <a:t>5</a:t>
            </a:fld>
            <a:r>
              <a:rPr lang="en-US" sz="1400" dirty="0" smtClean="0">
                <a:solidFill>
                  <a:schemeClr val="dk1"/>
                </a:solidFill>
                <a:latin typeface="Cambria"/>
                <a:ea typeface="Cambria"/>
                <a:cs typeface="Cambria"/>
                <a:sym typeface="Cambria"/>
              </a:rPr>
              <a:t>/22</a:t>
            </a:r>
            <a:endParaRPr sz="1400">
              <a:solidFill>
                <a:schemeClr val="dk1"/>
              </a:solidFill>
              <a:latin typeface="Cambria"/>
              <a:ea typeface="Cambria"/>
              <a:cs typeface="Cambria"/>
              <a:sym typeface="Cambria"/>
            </a:endParaRPr>
          </a:p>
        </p:txBody>
      </p:sp>
      <p:sp>
        <p:nvSpPr>
          <p:cNvPr id="212" name="Google Shape;212;p5"/>
          <p:cNvSpPr/>
          <p:nvPr/>
        </p:nvSpPr>
        <p:spPr>
          <a:xfrm>
            <a:off x="3810000" y="3086100"/>
            <a:ext cx="11844130" cy="23390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chemeClr val="dk1"/>
                </a:solidFill>
                <a:latin typeface="Cambria"/>
                <a:ea typeface="Cambria"/>
                <a:cs typeface="Cambria"/>
                <a:sym typeface="Cambria"/>
              </a:rPr>
              <a:t/>
            </a:r>
            <a:br>
              <a:rPr lang="en-US" sz="1800" b="1" i="0" u="none" strike="noStrike" cap="none" dirty="0">
                <a:solidFill>
                  <a:schemeClr val="dk1"/>
                </a:solidFill>
                <a:latin typeface="Cambria"/>
                <a:ea typeface="Cambria"/>
                <a:cs typeface="Cambria"/>
                <a:sym typeface="Cambria"/>
              </a:rPr>
            </a:br>
            <a:endParaRPr sz="1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chemeClr val="dk1"/>
                </a:solidFill>
                <a:latin typeface="Cambria"/>
                <a:ea typeface="Cambria"/>
                <a:cs typeface="Cambria"/>
                <a:sym typeface="Cambria"/>
              </a:rPr>
              <a:t/>
            </a:r>
            <a:br>
              <a:rPr lang="en-US" sz="3200" b="1" i="0" u="none" strike="noStrike" cap="none" dirty="0">
                <a:solidFill>
                  <a:schemeClr val="dk1"/>
                </a:solidFill>
                <a:latin typeface="Cambria"/>
                <a:ea typeface="Cambria"/>
                <a:cs typeface="Cambria"/>
                <a:sym typeface="Cambria"/>
              </a:rPr>
            </a:br>
            <a:endParaRPr sz="1800" b="0" i="0" u="none" strike="noStrike" cap="none">
              <a:solidFill>
                <a:schemeClr val="dk1"/>
              </a:solidFill>
              <a:latin typeface="Calibri"/>
              <a:ea typeface="Calibri"/>
              <a:cs typeface="Calibri"/>
              <a:sym typeface="Calibri"/>
            </a:endParaRPr>
          </a:p>
        </p:txBody>
      </p:sp>
      <p:pic>
        <p:nvPicPr>
          <p:cNvPr id="3074" name="Picture 2" descr="C:\Users\sai\Desktop\sectors-of-indian-economy-4-638 (1).jpg"/>
          <p:cNvPicPr>
            <a:picLocks noChangeAspect="1" noChangeArrowheads="1"/>
          </p:cNvPicPr>
          <p:nvPr/>
        </p:nvPicPr>
        <p:blipFill>
          <a:blip r:embed="rId3"/>
          <a:srcRect/>
          <a:stretch>
            <a:fillRect/>
          </a:stretch>
        </p:blipFill>
        <p:spPr bwMode="auto">
          <a:xfrm>
            <a:off x="3466214" y="765544"/>
            <a:ext cx="11508967" cy="846512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5"/>
          <p:cNvSpPr/>
          <p:nvPr/>
        </p:nvSpPr>
        <p:spPr>
          <a:xfrm>
            <a:off x="0" y="9258300"/>
            <a:ext cx="10983468"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lvl="0"/>
            <a:r>
              <a:rPr lang="en-US" sz="1400" dirty="0" smtClean="0">
                <a:solidFill>
                  <a:schemeClr val="dk1"/>
                </a:solidFill>
              </a:rPr>
              <a:t>3</a:t>
            </a:r>
            <a:r>
              <a:rPr lang="en-US" sz="1400" dirty="0" smtClean="0">
                <a:solidFill>
                  <a:schemeClr val="dk1"/>
                </a:solidFill>
              </a:rPr>
              <a:t>/8/2020</a:t>
            </a:r>
            <a:endParaRPr lang="en-US" sz="1400" dirty="0">
              <a:solidFill>
                <a:schemeClr val="dk1"/>
              </a:solidFill>
            </a:endParaRPr>
          </a:p>
        </p:txBody>
      </p:sp>
      <p:sp>
        <p:nvSpPr>
          <p:cNvPr id="210" name="Google Shape;210;p5"/>
          <p:cNvSpPr txBox="1">
            <a:spLocks noGrp="1"/>
          </p:cNvSpPr>
          <p:nvPr>
            <p:ph type="ftr" idx="11"/>
          </p:nvPr>
        </p:nvSpPr>
        <p:spPr>
          <a:xfrm>
            <a:off x="4784651" y="9569303"/>
            <a:ext cx="7931889" cy="391050"/>
          </a:xfrm>
          <a:prstGeom prst="rect">
            <a:avLst/>
          </a:prstGeom>
          <a:noFill/>
          <a:ln>
            <a:noFill/>
          </a:ln>
        </p:spPr>
        <p:txBody>
          <a:bodyPr spcFirstLastPara="1" wrap="square" lIns="91425" tIns="45700" rIns="91425" bIns="45700" anchor="ctr" anchorCtr="0">
            <a:noAutofit/>
          </a:bodyPr>
          <a:lstStyle/>
          <a:p>
            <a:pPr lvl="0"/>
            <a:r>
              <a:rPr lang="en-US" sz="1400" b="1" dirty="0" smtClean="0">
                <a:solidFill>
                  <a:schemeClr val="dk1"/>
                </a:solidFill>
                <a:latin typeface="Cambria"/>
                <a:ea typeface="Cambria"/>
                <a:cs typeface="Cambria"/>
                <a:sym typeface="Cambria"/>
              </a:rPr>
              <a:t>SECTORS IN INDIAN ECONOMY/GRADE-X./ECONOMICS/</a:t>
            </a:r>
            <a:r>
              <a:rPr lang="en-US" sz="1400" b="1" dirty="0" err="1" smtClean="0">
                <a:solidFill>
                  <a:schemeClr val="dk1"/>
                </a:solidFill>
                <a:latin typeface="Cambria"/>
                <a:ea typeface="Cambria"/>
                <a:cs typeface="Cambria"/>
                <a:sym typeface="Cambria"/>
              </a:rPr>
              <a:t>Mrs</a:t>
            </a:r>
            <a:r>
              <a:rPr lang="en-US" sz="1400" b="1" dirty="0" smtClean="0">
                <a:solidFill>
                  <a:schemeClr val="dk1"/>
                </a:solidFill>
                <a:latin typeface="Cambria"/>
                <a:ea typeface="Cambria"/>
                <a:cs typeface="Cambria"/>
                <a:sym typeface="Cambria"/>
              </a:rPr>
              <a:t> </a:t>
            </a:r>
            <a:r>
              <a:rPr lang="en-US" sz="1400" b="1" dirty="0" err="1" smtClean="0">
                <a:solidFill>
                  <a:schemeClr val="dk1"/>
                </a:solidFill>
                <a:latin typeface="Cambria"/>
                <a:ea typeface="Cambria"/>
                <a:cs typeface="Cambria"/>
                <a:sym typeface="Cambria"/>
              </a:rPr>
              <a:t>Sujatha</a:t>
            </a:r>
            <a:r>
              <a:rPr lang="en-US" sz="1400" b="1" dirty="0" smtClean="0">
                <a:solidFill>
                  <a:schemeClr val="dk1"/>
                </a:solidFill>
                <a:latin typeface="Cambria"/>
                <a:ea typeface="Cambria"/>
                <a:cs typeface="Cambria"/>
                <a:sym typeface="Cambria"/>
              </a:rPr>
              <a:t>/SNS ACADEMY</a:t>
            </a:r>
            <a:endParaRPr lang="en-US" sz="1400" b="1" dirty="0">
              <a:solidFill>
                <a:schemeClr val="dk1"/>
              </a:solidFill>
              <a:latin typeface="Cambria"/>
              <a:ea typeface="Cambria"/>
              <a:cs typeface="Cambria"/>
              <a:sym typeface="Cambria"/>
            </a:endParaRPr>
          </a:p>
        </p:txBody>
      </p:sp>
      <p:sp>
        <p:nvSpPr>
          <p:cNvPr id="211" name="Google Shape;211;p5"/>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smtClean="0">
                <a:solidFill>
                  <a:schemeClr val="dk1"/>
                </a:solidFill>
                <a:latin typeface="Cambria"/>
                <a:ea typeface="Cambria"/>
                <a:cs typeface="Cambria"/>
                <a:sym typeface="Cambria"/>
              </a:rPr>
              <a:pPr marL="0" lvl="0" indent="0" algn="r" rtl="0">
                <a:spcBef>
                  <a:spcPts val="0"/>
                </a:spcBef>
                <a:spcAft>
                  <a:spcPts val="0"/>
                </a:spcAft>
                <a:buNone/>
              </a:pPr>
              <a:t>6</a:t>
            </a:fld>
            <a:r>
              <a:rPr lang="en-US" sz="1400" dirty="0" smtClean="0">
                <a:solidFill>
                  <a:schemeClr val="dk1"/>
                </a:solidFill>
                <a:latin typeface="Cambria"/>
                <a:ea typeface="Cambria"/>
                <a:cs typeface="Cambria"/>
                <a:sym typeface="Cambria"/>
              </a:rPr>
              <a:t>/22</a:t>
            </a:r>
            <a:endParaRPr sz="1400">
              <a:solidFill>
                <a:schemeClr val="dk1"/>
              </a:solidFill>
              <a:latin typeface="Cambria"/>
              <a:ea typeface="Cambria"/>
              <a:cs typeface="Cambria"/>
              <a:sym typeface="Cambria"/>
            </a:endParaRPr>
          </a:p>
        </p:txBody>
      </p:sp>
      <p:sp>
        <p:nvSpPr>
          <p:cNvPr id="212" name="Google Shape;212;p5"/>
          <p:cNvSpPr/>
          <p:nvPr/>
        </p:nvSpPr>
        <p:spPr>
          <a:xfrm>
            <a:off x="3810000" y="3086100"/>
            <a:ext cx="11844130"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chemeClr val="dk1"/>
                </a:solidFill>
                <a:latin typeface="Cambria"/>
                <a:ea typeface="Cambria"/>
                <a:cs typeface="Cambria"/>
                <a:sym typeface="Cambria"/>
              </a:rPr>
              <a:t/>
            </a:r>
            <a:br>
              <a:rPr lang="en-US" sz="1800" b="1" i="0" u="none" strike="noStrike" cap="none" dirty="0">
                <a:solidFill>
                  <a:schemeClr val="dk1"/>
                </a:solidFill>
                <a:latin typeface="Cambria"/>
                <a:ea typeface="Cambria"/>
                <a:cs typeface="Cambria"/>
                <a:sym typeface="Cambria"/>
              </a:rPr>
            </a:br>
            <a:endParaRPr sz="1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chemeClr val="dk1"/>
                </a:solidFill>
                <a:latin typeface="Cambria"/>
                <a:ea typeface="Cambria"/>
                <a:cs typeface="Cambria"/>
                <a:sym typeface="Cambria"/>
              </a:rPr>
              <a:t/>
            </a:r>
            <a:br>
              <a:rPr lang="en-US" sz="3200" b="1" i="0" u="none" strike="noStrike" cap="none" dirty="0">
                <a:solidFill>
                  <a:schemeClr val="dk1"/>
                </a:solidFill>
                <a:latin typeface="Cambria"/>
                <a:ea typeface="Cambria"/>
                <a:cs typeface="Cambria"/>
                <a:sym typeface="Cambria"/>
              </a:rPr>
            </a:br>
            <a:endParaRPr sz="1800" b="0" i="0" u="none" strike="noStrike" cap="none">
              <a:solidFill>
                <a:schemeClr val="dk1"/>
              </a:solidFill>
              <a:latin typeface="Calibri"/>
              <a:ea typeface="Calibri"/>
              <a:cs typeface="Calibri"/>
              <a:sym typeface="Calibri"/>
            </a:endParaRPr>
          </a:p>
        </p:txBody>
      </p:sp>
      <p:pic>
        <p:nvPicPr>
          <p:cNvPr id="5122" name="Picture 2" descr="C:\Users\sai\Desktop\nios-std-x-economics-ch-20-sectoral-aspets-12-638.jpg"/>
          <p:cNvPicPr>
            <a:picLocks noChangeAspect="1" noChangeArrowheads="1"/>
          </p:cNvPicPr>
          <p:nvPr/>
        </p:nvPicPr>
        <p:blipFill>
          <a:blip r:embed="rId3"/>
          <a:srcRect/>
          <a:stretch>
            <a:fillRect/>
          </a:stretch>
        </p:blipFill>
        <p:spPr bwMode="auto">
          <a:xfrm>
            <a:off x="2743200" y="850606"/>
            <a:ext cx="12118685" cy="850604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
          <p:cNvSpPr/>
          <p:nvPr/>
        </p:nvSpPr>
        <p:spPr>
          <a:xfrm>
            <a:off x="0" y="9258300"/>
            <a:ext cx="10983468"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r>
              <a:rPr lang="en-US" sz="1400" dirty="0" smtClean="0">
                <a:solidFill>
                  <a:schemeClr val="dk1"/>
                </a:solidFill>
              </a:rPr>
              <a:t>3</a:t>
            </a:r>
            <a:r>
              <a:rPr lang="en-US" sz="1400" dirty="0" smtClean="0">
                <a:solidFill>
                  <a:schemeClr val="dk1"/>
                </a:solidFill>
              </a:rPr>
              <a:t>/8/2020</a:t>
            </a:r>
            <a:endParaRPr lang="en-US" sz="1400" dirty="0" smtClean="0">
              <a:solidFill>
                <a:schemeClr val="dk1"/>
              </a:solidFill>
            </a:endParaRPr>
          </a:p>
          <a:p>
            <a:pPr marL="0" lvl="0" indent="0" algn="l" rtl="0">
              <a:spcBef>
                <a:spcPts val="0"/>
              </a:spcBef>
              <a:spcAft>
                <a:spcPts val="0"/>
              </a:spcAft>
              <a:buNone/>
            </a:pPr>
            <a:endParaRPr sz="1400">
              <a:solidFill>
                <a:schemeClr val="dk1"/>
              </a:solidFill>
            </a:endParaRPr>
          </a:p>
        </p:txBody>
      </p:sp>
      <p:sp>
        <p:nvSpPr>
          <p:cNvPr id="190" name="Google Shape;190;p3"/>
          <p:cNvSpPr txBox="1">
            <a:spLocks noGrp="1"/>
          </p:cNvSpPr>
          <p:nvPr>
            <p:ph type="ftr" idx="11"/>
          </p:nvPr>
        </p:nvSpPr>
        <p:spPr>
          <a:xfrm>
            <a:off x="4784651" y="9675628"/>
            <a:ext cx="8144540" cy="360923"/>
          </a:xfrm>
          <a:prstGeom prst="rect">
            <a:avLst/>
          </a:prstGeom>
          <a:noFill/>
          <a:ln>
            <a:noFill/>
          </a:ln>
        </p:spPr>
        <p:txBody>
          <a:bodyPr spcFirstLastPara="1" wrap="square" lIns="91425" tIns="45700" rIns="91425" bIns="45700" anchor="ctr" anchorCtr="0">
            <a:noAutofit/>
          </a:bodyPr>
          <a:lstStyle/>
          <a:p>
            <a:pPr lvl="0"/>
            <a:r>
              <a:rPr lang="en-US" sz="1400" b="1" dirty="0" smtClean="0">
                <a:solidFill>
                  <a:schemeClr val="dk1"/>
                </a:solidFill>
                <a:latin typeface="Cambria"/>
                <a:ea typeface="Cambria"/>
                <a:cs typeface="Cambria"/>
                <a:sym typeface="Cambria"/>
              </a:rPr>
              <a:t>SECTORS IN INDIAN ECONOMY/GRADE-X./ECONOMICS/</a:t>
            </a:r>
            <a:r>
              <a:rPr lang="en-US" sz="1400" b="1" dirty="0" err="1" smtClean="0">
                <a:solidFill>
                  <a:schemeClr val="dk1"/>
                </a:solidFill>
                <a:latin typeface="Cambria"/>
                <a:ea typeface="Cambria"/>
                <a:cs typeface="Cambria"/>
                <a:sym typeface="Cambria"/>
              </a:rPr>
              <a:t>Mrs</a:t>
            </a:r>
            <a:r>
              <a:rPr lang="en-US" sz="1400" b="1" dirty="0" smtClean="0">
                <a:solidFill>
                  <a:schemeClr val="dk1"/>
                </a:solidFill>
                <a:latin typeface="Cambria"/>
                <a:ea typeface="Cambria"/>
                <a:cs typeface="Cambria"/>
                <a:sym typeface="Cambria"/>
              </a:rPr>
              <a:t> </a:t>
            </a:r>
            <a:r>
              <a:rPr lang="en-US" sz="1400" b="1" dirty="0" err="1" smtClean="0">
                <a:solidFill>
                  <a:schemeClr val="dk1"/>
                </a:solidFill>
                <a:latin typeface="Cambria"/>
                <a:ea typeface="Cambria"/>
                <a:cs typeface="Cambria"/>
                <a:sym typeface="Cambria"/>
              </a:rPr>
              <a:t>Sujatha</a:t>
            </a:r>
            <a:r>
              <a:rPr lang="en-US" sz="1400" b="1" dirty="0" smtClean="0">
                <a:solidFill>
                  <a:schemeClr val="dk1"/>
                </a:solidFill>
                <a:latin typeface="Cambria"/>
                <a:ea typeface="Cambria"/>
                <a:cs typeface="Cambria"/>
                <a:sym typeface="Cambria"/>
              </a:rPr>
              <a:t>/SNS ACADEMY</a:t>
            </a:r>
            <a:endParaRPr lang="en-US" sz="1400" b="1" dirty="0">
              <a:solidFill>
                <a:schemeClr val="dk1"/>
              </a:solidFill>
              <a:latin typeface="Cambria"/>
              <a:ea typeface="Cambria"/>
              <a:cs typeface="Cambria"/>
              <a:sym typeface="Cambria"/>
            </a:endParaRPr>
          </a:p>
        </p:txBody>
      </p:sp>
      <p:sp>
        <p:nvSpPr>
          <p:cNvPr id="191" name="Google Shape;191;p3"/>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smtClean="0">
                <a:solidFill>
                  <a:schemeClr val="dk1"/>
                </a:solidFill>
                <a:latin typeface="Cambria"/>
                <a:ea typeface="Cambria"/>
                <a:cs typeface="Cambria"/>
                <a:sym typeface="Cambria"/>
              </a:rPr>
              <a:pPr marL="0" lvl="0" indent="0" algn="r" rtl="0">
                <a:spcBef>
                  <a:spcPts val="0"/>
                </a:spcBef>
                <a:spcAft>
                  <a:spcPts val="0"/>
                </a:spcAft>
                <a:buNone/>
              </a:pPr>
              <a:t>7</a:t>
            </a:fld>
            <a:r>
              <a:rPr lang="en-US" sz="1400" dirty="0" smtClean="0">
                <a:solidFill>
                  <a:schemeClr val="dk1"/>
                </a:solidFill>
                <a:latin typeface="Cambria"/>
                <a:ea typeface="Cambria"/>
                <a:cs typeface="Cambria"/>
                <a:sym typeface="Cambria"/>
              </a:rPr>
              <a:t>/22</a:t>
            </a:r>
            <a:endParaRPr sz="1400">
              <a:solidFill>
                <a:schemeClr val="dk1"/>
              </a:solidFill>
              <a:latin typeface="Cambria"/>
              <a:ea typeface="Cambria"/>
              <a:cs typeface="Cambria"/>
              <a:sym typeface="Cambria"/>
            </a:endParaRPr>
          </a:p>
        </p:txBody>
      </p:sp>
      <p:sp>
        <p:nvSpPr>
          <p:cNvPr id="192" name="Google Shape;192;p3"/>
          <p:cNvSpPr/>
          <p:nvPr/>
        </p:nvSpPr>
        <p:spPr>
          <a:xfrm>
            <a:off x="3810000" y="3086100"/>
            <a:ext cx="11844130"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chemeClr val="dk1"/>
                </a:solidFill>
                <a:latin typeface="Cambria"/>
                <a:ea typeface="Cambria"/>
                <a:cs typeface="Cambria"/>
                <a:sym typeface="Cambria"/>
              </a:rPr>
              <a:t/>
            </a:r>
            <a:br>
              <a:rPr lang="en-US" sz="1800" b="1" i="0" u="none" strike="noStrike" cap="none" dirty="0">
                <a:solidFill>
                  <a:schemeClr val="dk1"/>
                </a:solidFill>
                <a:latin typeface="Cambria"/>
                <a:ea typeface="Cambria"/>
                <a:cs typeface="Cambria"/>
                <a:sym typeface="Cambria"/>
              </a:rPr>
            </a:br>
            <a:endParaRPr sz="1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chemeClr val="dk1"/>
                </a:solidFill>
                <a:latin typeface="Cambria"/>
                <a:ea typeface="Cambria"/>
                <a:cs typeface="Cambria"/>
                <a:sym typeface="Cambria"/>
              </a:rPr>
              <a:t/>
            </a:r>
            <a:br>
              <a:rPr lang="en-US" sz="3200" b="1" i="0" u="none" strike="noStrike" cap="none" dirty="0">
                <a:solidFill>
                  <a:schemeClr val="dk1"/>
                </a:solidFill>
                <a:latin typeface="Cambria"/>
                <a:ea typeface="Cambria"/>
                <a:cs typeface="Cambria"/>
                <a:sym typeface="Cambria"/>
              </a:rPr>
            </a:br>
            <a:endParaRPr sz="1800" b="0" i="0" u="none" strike="noStrike" cap="none">
              <a:solidFill>
                <a:schemeClr val="dk1"/>
              </a:solidFill>
              <a:latin typeface="Calibri"/>
              <a:ea typeface="Calibri"/>
              <a:cs typeface="Calibri"/>
              <a:sym typeface="Calibri"/>
            </a:endParaRPr>
          </a:p>
        </p:txBody>
      </p:sp>
      <p:pic>
        <p:nvPicPr>
          <p:cNvPr id="4098" name="Picture 2" descr="C:\Users\sai\Desktop\sectors-of-indian-economy-5-638.jpg"/>
          <p:cNvPicPr>
            <a:picLocks noChangeAspect="1" noChangeArrowheads="1"/>
          </p:cNvPicPr>
          <p:nvPr/>
        </p:nvPicPr>
        <p:blipFill>
          <a:blip r:embed="rId3"/>
          <a:srcRect/>
          <a:stretch>
            <a:fillRect/>
          </a:stretch>
        </p:blipFill>
        <p:spPr bwMode="auto">
          <a:xfrm>
            <a:off x="3338623" y="1375641"/>
            <a:ext cx="10823944" cy="812644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6"/>
          <p:cNvSpPr/>
          <p:nvPr/>
        </p:nvSpPr>
        <p:spPr>
          <a:xfrm>
            <a:off x="7436419" y="9258300"/>
            <a:ext cx="1085158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txBox="1">
            <a:spLocks noGrp="1"/>
          </p:cNvSpPr>
          <p:nvPr>
            <p:ph type="dt" idx="10"/>
          </p:nvPr>
        </p:nvSpPr>
        <p:spPr>
          <a:xfrm>
            <a:off x="451934" y="9593520"/>
            <a:ext cx="2133600" cy="365125"/>
          </a:xfrm>
          <a:prstGeom prst="rect">
            <a:avLst/>
          </a:prstGeom>
          <a:noFill/>
          <a:ln>
            <a:noFill/>
          </a:ln>
        </p:spPr>
        <p:txBody>
          <a:bodyPr spcFirstLastPara="1" wrap="square" lIns="91425" tIns="45700" rIns="91425" bIns="45700" anchor="ctr" anchorCtr="0">
            <a:noAutofit/>
          </a:bodyPr>
          <a:lstStyle/>
          <a:p>
            <a:pPr lvl="0"/>
            <a:r>
              <a:rPr lang="en-US" sz="1400" dirty="0" smtClean="0">
                <a:solidFill>
                  <a:schemeClr val="dk1"/>
                </a:solidFill>
              </a:rPr>
              <a:t>3</a:t>
            </a:r>
            <a:r>
              <a:rPr lang="en-US" sz="1400" dirty="0" smtClean="0">
                <a:solidFill>
                  <a:schemeClr val="dk1"/>
                </a:solidFill>
              </a:rPr>
              <a:t>/8/2020</a:t>
            </a:r>
            <a:endParaRPr lang="en-US" sz="1400" dirty="0">
              <a:solidFill>
                <a:schemeClr val="dk1"/>
              </a:solidFill>
            </a:endParaRPr>
          </a:p>
        </p:txBody>
      </p:sp>
      <p:sp>
        <p:nvSpPr>
          <p:cNvPr id="220" name="Google Shape;220;p6"/>
          <p:cNvSpPr txBox="1">
            <a:spLocks noGrp="1"/>
          </p:cNvSpPr>
          <p:nvPr>
            <p:ph type="ftr" idx="11"/>
          </p:nvPr>
        </p:nvSpPr>
        <p:spPr>
          <a:xfrm>
            <a:off x="4529469" y="9633098"/>
            <a:ext cx="8059479" cy="403453"/>
          </a:xfrm>
          <a:prstGeom prst="rect">
            <a:avLst/>
          </a:prstGeom>
          <a:noFill/>
          <a:ln>
            <a:noFill/>
          </a:ln>
        </p:spPr>
        <p:txBody>
          <a:bodyPr spcFirstLastPara="1" wrap="square" lIns="91425" tIns="45700" rIns="91425" bIns="45700" anchor="ctr" anchorCtr="0">
            <a:noAutofit/>
          </a:bodyPr>
          <a:lstStyle/>
          <a:p>
            <a:pPr lvl="0"/>
            <a:r>
              <a:rPr lang="en-US" sz="1400" b="1" dirty="0" smtClean="0">
                <a:solidFill>
                  <a:schemeClr val="dk1"/>
                </a:solidFill>
                <a:latin typeface="Cambria"/>
                <a:ea typeface="Cambria"/>
                <a:cs typeface="Cambria"/>
                <a:sym typeface="Cambria"/>
              </a:rPr>
              <a:t>SECTORS IN INDIAN ECONOMY/GRADE-X./ECONOMICS/</a:t>
            </a:r>
            <a:r>
              <a:rPr lang="en-US" sz="1400" b="1" dirty="0" err="1" smtClean="0">
                <a:solidFill>
                  <a:schemeClr val="dk1"/>
                </a:solidFill>
                <a:latin typeface="Cambria"/>
                <a:ea typeface="Cambria"/>
                <a:cs typeface="Cambria"/>
                <a:sym typeface="Cambria"/>
              </a:rPr>
              <a:t>Mrs</a:t>
            </a:r>
            <a:r>
              <a:rPr lang="en-US" sz="1400" b="1" dirty="0" smtClean="0">
                <a:solidFill>
                  <a:schemeClr val="dk1"/>
                </a:solidFill>
                <a:latin typeface="Cambria"/>
                <a:ea typeface="Cambria"/>
                <a:cs typeface="Cambria"/>
                <a:sym typeface="Cambria"/>
              </a:rPr>
              <a:t> </a:t>
            </a:r>
            <a:r>
              <a:rPr lang="en-US" sz="1400" b="1" dirty="0" err="1" smtClean="0">
                <a:solidFill>
                  <a:schemeClr val="dk1"/>
                </a:solidFill>
                <a:latin typeface="Cambria"/>
                <a:ea typeface="Cambria"/>
                <a:cs typeface="Cambria"/>
                <a:sym typeface="Cambria"/>
              </a:rPr>
              <a:t>Sujatha</a:t>
            </a:r>
            <a:r>
              <a:rPr lang="en-US" sz="1400" b="1" dirty="0" smtClean="0">
                <a:solidFill>
                  <a:schemeClr val="dk1"/>
                </a:solidFill>
                <a:latin typeface="Cambria"/>
                <a:ea typeface="Cambria"/>
                <a:cs typeface="Cambria"/>
                <a:sym typeface="Cambria"/>
              </a:rPr>
              <a:t>/SNS ACADEMY</a:t>
            </a:r>
            <a:endParaRPr lang="en-US" sz="1400" b="1" dirty="0">
              <a:solidFill>
                <a:schemeClr val="dk1"/>
              </a:solidFill>
              <a:latin typeface="Cambria"/>
              <a:ea typeface="Cambria"/>
              <a:cs typeface="Cambria"/>
              <a:sym typeface="Cambria"/>
            </a:endParaRPr>
          </a:p>
        </p:txBody>
      </p:sp>
      <p:sp>
        <p:nvSpPr>
          <p:cNvPr id="221" name="Google Shape;221;p6"/>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smtClean="0">
                <a:solidFill>
                  <a:schemeClr val="dk1"/>
                </a:solidFill>
                <a:latin typeface="Cambria"/>
                <a:ea typeface="Cambria"/>
                <a:cs typeface="Cambria"/>
                <a:sym typeface="Cambria"/>
              </a:rPr>
              <a:pPr marL="0" lvl="0" indent="0" algn="r" rtl="0">
                <a:spcBef>
                  <a:spcPts val="0"/>
                </a:spcBef>
                <a:spcAft>
                  <a:spcPts val="0"/>
                </a:spcAft>
                <a:buNone/>
              </a:pPr>
              <a:t>8</a:t>
            </a:fld>
            <a:r>
              <a:rPr lang="en-US" sz="1400" dirty="0" smtClean="0">
                <a:solidFill>
                  <a:schemeClr val="dk1"/>
                </a:solidFill>
                <a:latin typeface="Cambria"/>
                <a:ea typeface="Cambria"/>
                <a:cs typeface="Cambria"/>
                <a:sym typeface="Cambria"/>
              </a:rPr>
              <a:t>/22</a:t>
            </a:r>
            <a:endParaRPr sz="1400">
              <a:solidFill>
                <a:schemeClr val="dk1"/>
              </a:solidFill>
              <a:latin typeface="Cambria"/>
              <a:ea typeface="Cambria"/>
              <a:cs typeface="Cambria"/>
              <a:sym typeface="Cambria"/>
            </a:endParaRPr>
          </a:p>
        </p:txBody>
      </p:sp>
      <p:sp>
        <p:nvSpPr>
          <p:cNvPr id="222" name="Google Shape;222;p6"/>
          <p:cNvSpPr/>
          <p:nvPr/>
        </p:nvSpPr>
        <p:spPr>
          <a:xfrm>
            <a:off x="3810000" y="3086100"/>
            <a:ext cx="11844130" cy="34163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chemeClr val="dk1"/>
                </a:solidFill>
                <a:latin typeface="Cambria"/>
                <a:ea typeface="Cambria"/>
                <a:cs typeface="Cambria"/>
                <a:sym typeface="Cambria"/>
              </a:rPr>
              <a:t/>
            </a:r>
            <a:br>
              <a:rPr lang="en-US" sz="1800" b="1" i="0" u="none" strike="noStrike" cap="none" dirty="0">
                <a:solidFill>
                  <a:schemeClr val="dk1"/>
                </a:solidFill>
                <a:latin typeface="Cambria"/>
                <a:ea typeface="Cambria"/>
                <a:cs typeface="Cambria"/>
                <a:sym typeface="Cambria"/>
              </a:rPr>
            </a:br>
            <a:endParaRPr sz="1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4200" b="1" i="0" u="none" strike="noStrike" cap="none" dirty="0">
                <a:solidFill>
                  <a:schemeClr val="dk1"/>
                </a:solidFill>
                <a:latin typeface="Cambria"/>
                <a:ea typeface="Cambria"/>
                <a:cs typeface="Cambria"/>
                <a:sym typeface="Cambria"/>
              </a:rPr>
              <a:t>CONTENT SLIDE</a:t>
            </a:r>
            <a:endParaRPr sz="4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chemeClr val="dk1"/>
                </a:solidFill>
                <a:latin typeface="Cambria"/>
                <a:ea typeface="Cambria"/>
                <a:cs typeface="Cambria"/>
                <a:sym typeface="Cambria"/>
              </a:rPr>
              <a:t/>
            </a:r>
            <a:br>
              <a:rPr lang="en-US" sz="3200" b="1" i="0" u="none" strike="noStrike" cap="none" dirty="0">
                <a:solidFill>
                  <a:schemeClr val="dk1"/>
                </a:solidFill>
                <a:latin typeface="Cambria"/>
                <a:ea typeface="Cambria"/>
                <a:cs typeface="Cambria"/>
                <a:sym typeface="Cambria"/>
              </a:rPr>
            </a:br>
            <a:endParaRPr sz="1800" b="0" i="0" u="none" strike="noStrike" cap="none">
              <a:solidFill>
                <a:schemeClr val="dk1"/>
              </a:solidFill>
              <a:latin typeface="Calibri"/>
              <a:ea typeface="Calibri"/>
              <a:cs typeface="Calibri"/>
              <a:sym typeface="Calibri"/>
            </a:endParaRPr>
          </a:p>
        </p:txBody>
      </p:sp>
      <p:pic>
        <p:nvPicPr>
          <p:cNvPr id="6146" name="Picture 2" descr="C:\Users\sai\Desktop\sectors-of-indian-economy-6-638.jpg"/>
          <p:cNvPicPr>
            <a:picLocks noChangeAspect="1" noChangeArrowheads="1"/>
          </p:cNvPicPr>
          <p:nvPr/>
        </p:nvPicPr>
        <p:blipFill>
          <a:blip r:embed="rId3"/>
          <a:srcRect/>
          <a:stretch>
            <a:fillRect/>
          </a:stretch>
        </p:blipFill>
        <p:spPr bwMode="auto">
          <a:xfrm>
            <a:off x="3593806" y="992470"/>
            <a:ext cx="11079124" cy="831802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7"/>
          <p:cNvSpPr/>
          <p:nvPr/>
        </p:nvSpPr>
        <p:spPr>
          <a:xfrm>
            <a:off x="0" y="9258300"/>
            <a:ext cx="10983468"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17598298" y="2607950"/>
            <a:ext cx="47700" cy="64200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lvl="0"/>
            <a:r>
              <a:rPr lang="en-US" sz="1400" dirty="0" smtClean="0">
                <a:solidFill>
                  <a:schemeClr val="dk1"/>
                </a:solidFill>
              </a:rPr>
              <a:t>3</a:t>
            </a:r>
            <a:r>
              <a:rPr lang="en-US" sz="1400" dirty="0" smtClean="0">
                <a:solidFill>
                  <a:schemeClr val="dk1"/>
                </a:solidFill>
              </a:rPr>
              <a:t>/8/2020</a:t>
            </a:r>
            <a:endParaRPr lang="en-US" sz="1400" dirty="0">
              <a:solidFill>
                <a:schemeClr val="dk1"/>
              </a:solidFill>
            </a:endParaRPr>
          </a:p>
        </p:txBody>
      </p:sp>
      <p:sp>
        <p:nvSpPr>
          <p:cNvPr id="230" name="Google Shape;230;p7"/>
          <p:cNvSpPr txBox="1">
            <a:spLocks noGrp="1"/>
          </p:cNvSpPr>
          <p:nvPr>
            <p:ph type="ftr" idx="11"/>
          </p:nvPr>
        </p:nvSpPr>
        <p:spPr>
          <a:xfrm>
            <a:off x="5507665" y="9654362"/>
            <a:ext cx="8484781" cy="382189"/>
          </a:xfrm>
          <a:prstGeom prst="rect">
            <a:avLst/>
          </a:prstGeom>
          <a:noFill/>
          <a:ln>
            <a:noFill/>
          </a:ln>
        </p:spPr>
        <p:txBody>
          <a:bodyPr spcFirstLastPara="1" wrap="square" lIns="91425" tIns="45700" rIns="91425" bIns="45700" anchor="ctr" anchorCtr="0">
            <a:noAutofit/>
          </a:bodyPr>
          <a:lstStyle/>
          <a:p>
            <a:pPr lvl="0"/>
            <a:r>
              <a:rPr lang="en-US" sz="1400" b="1" dirty="0" smtClean="0">
                <a:solidFill>
                  <a:schemeClr val="dk1"/>
                </a:solidFill>
                <a:latin typeface="Cambria"/>
                <a:ea typeface="Cambria"/>
                <a:cs typeface="Cambria"/>
                <a:sym typeface="Cambria"/>
              </a:rPr>
              <a:t>SECTORS IN INDIAN ECONOMY/GRADE-X./ECONOMICS/</a:t>
            </a:r>
            <a:r>
              <a:rPr lang="en-US" sz="1400" b="1" dirty="0" err="1" smtClean="0">
                <a:solidFill>
                  <a:schemeClr val="dk1"/>
                </a:solidFill>
                <a:latin typeface="Cambria"/>
                <a:ea typeface="Cambria"/>
                <a:cs typeface="Cambria"/>
                <a:sym typeface="Cambria"/>
              </a:rPr>
              <a:t>Mrs</a:t>
            </a:r>
            <a:r>
              <a:rPr lang="en-US" sz="1400" b="1" dirty="0" smtClean="0">
                <a:solidFill>
                  <a:schemeClr val="dk1"/>
                </a:solidFill>
                <a:latin typeface="Cambria"/>
                <a:ea typeface="Cambria"/>
                <a:cs typeface="Cambria"/>
                <a:sym typeface="Cambria"/>
              </a:rPr>
              <a:t> </a:t>
            </a:r>
            <a:r>
              <a:rPr lang="en-US" sz="1400" b="1" dirty="0" err="1" smtClean="0">
                <a:solidFill>
                  <a:schemeClr val="dk1"/>
                </a:solidFill>
                <a:latin typeface="Cambria"/>
                <a:ea typeface="Cambria"/>
                <a:cs typeface="Cambria"/>
                <a:sym typeface="Cambria"/>
              </a:rPr>
              <a:t>Sujatha</a:t>
            </a:r>
            <a:r>
              <a:rPr lang="en-US" sz="1400" b="1" dirty="0" smtClean="0">
                <a:solidFill>
                  <a:schemeClr val="dk1"/>
                </a:solidFill>
                <a:latin typeface="Cambria"/>
                <a:ea typeface="Cambria"/>
                <a:cs typeface="Cambria"/>
                <a:sym typeface="Cambria"/>
              </a:rPr>
              <a:t>/SNS ACADEMY</a:t>
            </a:r>
            <a:endParaRPr lang="en-US" sz="1400" b="1" dirty="0">
              <a:solidFill>
                <a:schemeClr val="dk1"/>
              </a:solidFill>
              <a:latin typeface="Cambria"/>
              <a:ea typeface="Cambria"/>
              <a:cs typeface="Cambria"/>
              <a:sym typeface="Cambria"/>
            </a:endParaRPr>
          </a:p>
        </p:txBody>
      </p:sp>
      <p:sp>
        <p:nvSpPr>
          <p:cNvPr id="231" name="Google Shape;231;p7"/>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smtClean="0">
                <a:solidFill>
                  <a:schemeClr val="dk1"/>
                </a:solidFill>
                <a:latin typeface="Cambria"/>
                <a:ea typeface="Cambria"/>
                <a:cs typeface="Cambria"/>
                <a:sym typeface="Cambria"/>
              </a:rPr>
              <a:pPr marL="0" lvl="0" indent="0" algn="r" rtl="0">
                <a:spcBef>
                  <a:spcPts val="0"/>
                </a:spcBef>
                <a:spcAft>
                  <a:spcPts val="0"/>
                </a:spcAft>
                <a:buNone/>
              </a:pPr>
              <a:t>9</a:t>
            </a:fld>
            <a:r>
              <a:rPr lang="en-US" sz="1400" dirty="0" smtClean="0">
                <a:solidFill>
                  <a:schemeClr val="dk1"/>
                </a:solidFill>
                <a:latin typeface="Cambria"/>
                <a:ea typeface="Cambria"/>
                <a:cs typeface="Cambria"/>
                <a:sym typeface="Cambria"/>
              </a:rPr>
              <a:t>/22</a:t>
            </a:r>
            <a:endParaRPr sz="1400">
              <a:solidFill>
                <a:schemeClr val="dk1"/>
              </a:solidFill>
              <a:latin typeface="Cambria"/>
              <a:ea typeface="Cambria"/>
              <a:cs typeface="Cambria"/>
              <a:sym typeface="Cambria"/>
            </a:endParaRPr>
          </a:p>
        </p:txBody>
      </p:sp>
      <p:sp>
        <p:nvSpPr>
          <p:cNvPr id="232" name="Google Shape;232;p7"/>
          <p:cNvSpPr/>
          <p:nvPr/>
        </p:nvSpPr>
        <p:spPr>
          <a:xfrm>
            <a:off x="3810000" y="3086100"/>
            <a:ext cx="11844130"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chemeClr val="dk1"/>
                </a:solidFill>
                <a:latin typeface="Cambria"/>
                <a:ea typeface="Cambria"/>
                <a:cs typeface="Cambria"/>
                <a:sym typeface="Cambria"/>
              </a:rPr>
              <a:t/>
            </a:r>
            <a:br>
              <a:rPr lang="en-US" sz="1800" b="1" i="0" u="none" strike="noStrike" cap="none" dirty="0">
                <a:solidFill>
                  <a:schemeClr val="dk1"/>
                </a:solidFill>
                <a:latin typeface="Cambria"/>
                <a:ea typeface="Cambria"/>
                <a:cs typeface="Cambria"/>
                <a:sym typeface="Cambria"/>
              </a:rPr>
            </a:br>
            <a:endParaRPr sz="1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chemeClr val="dk1"/>
                </a:solidFill>
                <a:latin typeface="Cambria"/>
                <a:ea typeface="Cambria"/>
                <a:cs typeface="Cambria"/>
                <a:sym typeface="Cambria"/>
              </a:rPr>
              <a:t/>
            </a:r>
            <a:br>
              <a:rPr lang="en-US" sz="3200" b="1" i="0" u="none" strike="noStrike" cap="none" dirty="0">
                <a:solidFill>
                  <a:schemeClr val="dk1"/>
                </a:solidFill>
                <a:latin typeface="Cambria"/>
                <a:ea typeface="Cambria"/>
                <a:cs typeface="Cambria"/>
                <a:sym typeface="Cambria"/>
              </a:rPr>
            </a:br>
            <a:endParaRPr sz="1800" b="0" i="0" u="none" strike="noStrike" cap="none">
              <a:solidFill>
                <a:schemeClr val="dk1"/>
              </a:solidFill>
              <a:latin typeface="Calibri"/>
              <a:ea typeface="Calibri"/>
              <a:cs typeface="Calibri"/>
              <a:sym typeface="Calibri"/>
            </a:endParaRPr>
          </a:p>
        </p:txBody>
      </p:sp>
      <p:pic>
        <p:nvPicPr>
          <p:cNvPr id="7170" name="Picture 2"/>
          <p:cNvPicPr>
            <a:picLocks noChangeAspect="1" noChangeArrowheads="1"/>
          </p:cNvPicPr>
          <p:nvPr/>
        </p:nvPicPr>
        <p:blipFill>
          <a:blip r:embed="rId3"/>
          <a:srcRect/>
          <a:stretch>
            <a:fillRect/>
          </a:stretch>
        </p:blipFill>
        <p:spPr bwMode="auto">
          <a:xfrm>
            <a:off x="3657600" y="595423"/>
            <a:ext cx="11544173" cy="8667177"/>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219</Words>
  <PresentationFormat>Custom</PresentationFormat>
  <Paragraphs>149</Paragraphs>
  <Slides>22</Slides>
  <Notes>17</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1_Office Theme</vt:lpstr>
      <vt:lpstr>Office Theme</vt:lpstr>
      <vt:lpstr>Slide 1</vt:lpstr>
      <vt:lpstr>Slide 2</vt:lpstr>
      <vt:lpstr>Slide 3</vt:lpstr>
      <vt:lpstr>Slide 4</vt:lpstr>
      <vt:lpstr>Slide 5</vt:lpstr>
      <vt:lpstr>Slide 6</vt:lpstr>
      <vt:lpstr>Slide 7</vt:lpstr>
      <vt:lpstr>Slide 8</vt:lpstr>
      <vt:lpstr>Slide 9</vt:lpstr>
      <vt:lpstr>Slide 10</vt:lpstr>
      <vt:lpstr>Questions related to the above slides:  1) Define a primary and a secondary sector. 2) Define GDP. 3) How is tertiary sector different from other sectors? </vt:lpstr>
      <vt:lpstr>Slide 12</vt:lpstr>
      <vt:lpstr>Slide 13</vt:lpstr>
      <vt:lpstr>Slide 14</vt:lpstr>
      <vt:lpstr>Slide 15</vt:lpstr>
      <vt:lpstr>Slide 16</vt:lpstr>
      <vt:lpstr>Slide 17</vt:lpstr>
      <vt:lpstr>Slide 18</vt:lpstr>
      <vt:lpstr>Slide 19</vt:lpstr>
      <vt:lpstr>Slide 20</vt:lpstr>
      <vt:lpstr> Questions related to the above slides:  1) ‘Tertiary sector is not playing any significant role in Indian economy’. Do you agree? Give reasons in support of your answers.  2) Compare the employment conditions in the organised and unorganised sectors.  </vt:lpstr>
      <vt:lpstr>References: https://www.youtube.com/watch?v=jNvgkrjn2fI  https://www.youtube.com/watch?v=7aUjw5sRzBU&amp;list=RDCMUC8gnlsed8PJ1nwURyacjzzA&amp;start_radio=1&amp;t=0&amp;t=0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sai</cp:lastModifiedBy>
  <cp:revision>41</cp:revision>
  <dcterms:created xsi:type="dcterms:W3CDTF">2006-08-16T00:00:00Z</dcterms:created>
  <dcterms:modified xsi:type="dcterms:W3CDTF">2020-08-03T11:01:36Z</dcterms:modified>
</cp:coreProperties>
</file>